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7" r:id="rId2"/>
    <p:sldId id="267" r:id="rId3"/>
    <p:sldId id="299" r:id="rId4"/>
    <p:sldId id="276" r:id="rId5"/>
    <p:sldId id="277" r:id="rId6"/>
    <p:sldId id="278" r:id="rId7"/>
    <p:sldId id="279" r:id="rId8"/>
    <p:sldId id="280" r:id="rId9"/>
    <p:sldId id="281" r:id="rId10"/>
    <p:sldId id="283" r:id="rId11"/>
    <p:sldId id="284" r:id="rId12"/>
    <p:sldId id="290" r:id="rId13"/>
    <p:sldId id="291" r:id="rId14"/>
    <p:sldId id="303" r:id="rId15"/>
    <p:sldId id="292" r:id="rId16"/>
    <p:sldId id="285" r:id="rId17"/>
    <p:sldId id="304" r:id="rId18"/>
    <p:sldId id="305" r:id="rId19"/>
    <p:sldId id="306" r:id="rId20"/>
    <p:sldId id="307" r:id="rId21"/>
    <p:sldId id="308" r:id="rId22"/>
    <p:sldId id="286" r:id="rId23"/>
    <p:sldId id="294" r:id="rId24"/>
    <p:sldId id="295" r:id="rId25"/>
    <p:sldId id="309" r:id="rId26"/>
    <p:sldId id="297" r:id="rId27"/>
    <p:sldId id="287" r:id="rId28"/>
    <p:sldId id="298" r:id="rId29"/>
    <p:sldId id="310" r:id="rId30"/>
    <p:sldId id="269" r:id="rId31"/>
  </p:sldIdLst>
  <p:sldSz cx="12192000" cy="6858000"/>
  <p:notesSz cx="6797675" cy="992822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7F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25" autoAdjust="0"/>
    <p:restoredTop sz="96296"/>
  </p:normalViewPr>
  <p:slideViewPr>
    <p:cSldViewPr snapToGrid="0" snapToObjects="1">
      <p:cViewPr varScale="1">
        <p:scale>
          <a:sx n="80" d="100"/>
          <a:sy n="80" d="100"/>
        </p:scale>
        <p:origin x="192" y="864"/>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723FFC-7450-7C4E-B1C7-51730422BF47}" type="doc">
      <dgm:prSet loTypeId="urn:microsoft.com/office/officeart/2005/8/layout/vList6" loCatId="" qsTypeId="urn:microsoft.com/office/officeart/2005/8/quickstyle/simple1" qsCatId="simple" csTypeId="urn:microsoft.com/office/officeart/2005/8/colors/accent1_2" csCatId="accent1" phldr="1"/>
      <dgm:spPr/>
      <dgm:t>
        <a:bodyPr/>
        <a:lstStyle/>
        <a:p>
          <a:endParaRPr lang="it-IT"/>
        </a:p>
      </dgm:t>
    </dgm:pt>
    <dgm:pt modelId="{0F8A3817-C746-5F4D-95C8-13858F7CE19D}">
      <dgm:prSet phldrT="[Testo]" custT="1"/>
      <dgm:spPr/>
      <dgm:t>
        <a:bodyPr/>
        <a:lstStyle/>
        <a:p>
          <a:r>
            <a:rPr lang="it-IT" sz="2000" dirty="0">
              <a:latin typeface="+mj-lt"/>
            </a:rPr>
            <a:t>IMMEDIATE OBJECTIVES</a:t>
          </a:r>
        </a:p>
      </dgm:t>
    </dgm:pt>
    <dgm:pt modelId="{56AC8FF7-A74D-B24D-81D5-7719B7219F07}" type="parTrans" cxnId="{D99BE302-19ED-5344-BBAF-6F369B8BF64F}">
      <dgm:prSet/>
      <dgm:spPr/>
      <dgm:t>
        <a:bodyPr/>
        <a:lstStyle/>
        <a:p>
          <a:endParaRPr lang="it-IT"/>
        </a:p>
      </dgm:t>
    </dgm:pt>
    <dgm:pt modelId="{46D3F260-8D1E-A24A-82D5-86BFB2D2CC63}" type="sibTrans" cxnId="{D99BE302-19ED-5344-BBAF-6F369B8BF64F}">
      <dgm:prSet/>
      <dgm:spPr/>
      <dgm:t>
        <a:bodyPr/>
        <a:lstStyle/>
        <a:p>
          <a:endParaRPr lang="it-IT"/>
        </a:p>
      </dgm:t>
    </dgm:pt>
    <dgm:pt modelId="{A7E3F2CA-D0FA-2A48-AC6B-D9AFAC2EAAF1}">
      <dgm:prSet phldrT="[Testo]"/>
      <dgm:spPr/>
      <dgm:t>
        <a:bodyPr/>
        <a:lstStyle/>
        <a:p>
          <a:r>
            <a:rPr lang="it-IT" dirty="0">
              <a:latin typeface="+mj-lt"/>
            </a:rPr>
            <a:t>SUPPORT TO THE PATIENT </a:t>
          </a:r>
        </a:p>
      </dgm:t>
    </dgm:pt>
    <dgm:pt modelId="{CE2987D4-CB4D-2446-A2C6-26A4F55A6154}" type="parTrans" cxnId="{165F0598-D805-DB46-91EC-22B8D1D4F439}">
      <dgm:prSet/>
      <dgm:spPr/>
      <dgm:t>
        <a:bodyPr/>
        <a:lstStyle/>
        <a:p>
          <a:endParaRPr lang="it-IT"/>
        </a:p>
      </dgm:t>
    </dgm:pt>
    <dgm:pt modelId="{50AFB2BD-478E-8640-994E-ED9703D578A8}" type="sibTrans" cxnId="{165F0598-D805-DB46-91EC-22B8D1D4F439}">
      <dgm:prSet/>
      <dgm:spPr/>
      <dgm:t>
        <a:bodyPr/>
        <a:lstStyle/>
        <a:p>
          <a:endParaRPr lang="it-IT"/>
        </a:p>
      </dgm:t>
    </dgm:pt>
    <dgm:pt modelId="{AEAC9897-52E8-B74D-8B86-445E8322CBAF}">
      <dgm:prSet phldrT="[Testo]" custT="1"/>
      <dgm:spPr/>
      <dgm:t>
        <a:bodyPr/>
        <a:lstStyle/>
        <a:p>
          <a:r>
            <a:rPr lang="it-IT" sz="2000" dirty="0">
              <a:latin typeface="+mj-lt"/>
            </a:rPr>
            <a:t>LONG-TERM OBJECTIVES</a:t>
          </a:r>
        </a:p>
      </dgm:t>
    </dgm:pt>
    <dgm:pt modelId="{64C0E6B2-F14C-7242-85E0-D643BD5C5EDF}" type="parTrans" cxnId="{815FB5B6-337C-5B42-84F7-568AC1266CBF}">
      <dgm:prSet/>
      <dgm:spPr/>
      <dgm:t>
        <a:bodyPr/>
        <a:lstStyle/>
        <a:p>
          <a:endParaRPr lang="it-IT"/>
        </a:p>
      </dgm:t>
    </dgm:pt>
    <dgm:pt modelId="{7083A59F-9939-A242-B0BE-FE07663214A5}" type="sibTrans" cxnId="{815FB5B6-337C-5B42-84F7-568AC1266CBF}">
      <dgm:prSet/>
      <dgm:spPr/>
      <dgm:t>
        <a:bodyPr/>
        <a:lstStyle/>
        <a:p>
          <a:endParaRPr lang="it-IT"/>
        </a:p>
      </dgm:t>
    </dgm:pt>
    <dgm:pt modelId="{50E68C32-DB22-EE49-B16C-D9FA332C63AF}">
      <dgm:prSet phldrT="[Testo]"/>
      <dgm:spPr/>
      <dgm:t>
        <a:bodyPr/>
        <a:lstStyle/>
        <a:p>
          <a:r>
            <a:rPr lang="it-IT" dirty="0">
              <a:latin typeface="+mj-lt"/>
            </a:rPr>
            <a:t>LOCAL SUSTAINABILITY </a:t>
          </a:r>
        </a:p>
      </dgm:t>
    </dgm:pt>
    <dgm:pt modelId="{A55E3ADF-403B-9648-8C65-DA4A602AF89D}" type="parTrans" cxnId="{DD353D2E-75E9-3945-9A36-F56EDBCC899E}">
      <dgm:prSet/>
      <dgm:spPr/>
      <dgm:t>
        <a:bodyPr/>
        <a:lstStyle/>
        <a:p>
          <a:endParaRPr lang="it-IT"/>
        </a:p>
      </dgm:t>
    </dgm:pt>
    <dgm:pt modelId="{D7E834E8-E6B0-334E-9F41-FE9CADA70888}" type="sibTrans" cxnId="{DD353D2E-75E9-3945-9A36-F56EDBCC899E}">
      <dgm:prSet/>
      <dgm:spPr/>
      <dgm:t>
        <a:bodyPr/>
        <a:lstStyle/>
        <a:p>
          <a:endParaRPr lang="it-IT"/>
        </a:p>
      </dgm:t>
    </dgm:pt>
    <dgm:pt modelId="{D7EAA111-FA0A-944D-9745-D91B74A38A1F}">
      <dgm:prSet phldrT="[Testo]"/>
      <dgm:spPr/>
      <dgm:t>
        <a:bodyPr/>
        <a:lstStyle/>
        <a:p>
          <a:r>
            <a:rPr lang="it-IT" dirty="0">
              <a:latin typeface="+mj-lt"/>
            </a:rPr>
            <a:t>SUPPORT TO RESEARCH</a:t>
          </a:r>
        </a:p>
      </dgm:t>
    </dgm:pt>
    <dgm:pt modelId="{9A57AB5E-1ABD-AC49-BA8E-21CD8976D6E8}" type="parTrans" cxnId="{E8C0D00A-044C-BB43-8DEF-7B09C96FFECD}">
      <dgm:prSet/>
      <dgm:spPr/>
      <dgm:t>
        <a:bodyPr/>
        <a:lstStyle/>
        <a:p>
          <a:endParaRPr lang="it-IT"/>
        </a:p>
      </dgm:t>
    </dgm:pt>
    <dgm:pt modelId="{A3D115B9-9D33-4A41-B2DF-39BCDB40660F}" type="sibTrans" cxnId="{E8C0D00A-044C-BB43-8DEF-7B09C96FFECD}">
      <dgm:prSet/>
      <dgm:spPr/>
      <dgm:t>
        <a:bodyPr/>
        <a:lstStyle/>
        <a:p>
          <a:endParaRPr lang="it-IT"/>
        </a:p>
      </dgm:t>
    </dgm:pt>
    <dgm:pt modelId="{0B748BB9-9B99-414C-B6BA-69C4A1EB2DF5}">
      <dgm:prSet phldrT="[Testo]"/>
      <dgm:spPr/>
      <dgm:t>
        <a:bodyPr/>
        <a:lstStyle/>
        <a:p>
          <a:r>
            <a:rPr lang="it-IT" dirty="0">
              <a:latin typeface="+mj-lt"/>
            </a:rPr>
            <a:t>REPLICABLE AT NATIONAL LEVEL</a:t>
          </a:r>
        </a:p>
      </dgm:t>
    </dgm:pt>
    <dgm:pt modelId="{0BA04A4C-C13F-8348-BDAA-9106BE8F4DD0}" type="parTrans" cxnId="{3BB9DBB5-0264-504C-B66D-51CC2FE3F79D}">
      <dgm:prSet/>
      <dgm:spPr/>
      <dgm:t>
        <a:bodyPr/>
        <a:lstStyle/>
        <a:p>
          <a:endParaRPr lang="it-IT"/>
        </a:p>
      </dgm:t>
    </dgm:pt>
    <dgm:pt modelId="{5C766E85-C95D-D542-BC4D-6988C34A1DF5}" type="sibTrans" cxnId="{3BB9DBB5-0264-504C-B66D-51CC2FE3F79D}">
      <dgm:prSet/>
      <dgm:spPr/>
      <dgm:t>
        <a:bodyPr/>
        <a:lstStyle/>
        <a:p>
          <a:endParaRPr lang="it-IT"/>
        </a:p>
      </dgm:t>
    </dgm:pt>
    <dgm:pt modelId="{FFD22016-E042-554C-8520-118237892652}">
      <dgm:prSet phldrT="[Testo]"/>
      <dgm:spPr/>
      <dgm:t>
        <a:bodyPr/>
        <a:lstStyle/>
        <a:p>
          <a:r>
            <a:rPr lang="it-IT" dirty="0">
              <a:latin typeface="+mj-lt"/>
            </a:rPr>
            <a:t>INCREASED SOCIAL-HEALTH CARE SERVICES</a:t>
          </a:r>
        </a:p>
      </dgm:t>
    </dgm:pt>
    <dgm:pt modelId="{A3E27DC6-1B6F-9747-9A90-326C0C100BAD}" type="parTrans" cxnId="{E1092F8A-4F49-D243-98F0-3C549AAD9980}">
      <dgm:prSet/>
      <dgm:spPr/>
      <dgm:t>
        <a:bodyPr/>
        <a:lstStyle/>
        <a:p>
          <a:endParaRPr lang="it-IT"/>
        </a:p>
      </dgm:t>
    </dgm:pt>
    <dgm:pt modelId="{EE458CEB-894A-CB4A-9EAF-5317023D98FC}" type="sibTrans" cxnId="{E1092F8A-4F49-D243-98F0-3C549AAD9980}">
      <dgm:prSet/>
      <dgm:spPr/>
      <dgm:t>
        <a:bodyPr/>
        <a:lstStyle/>
        <a:p>
          <a:endParaRPr lang="it-IT"/>
        </a:p>
      </dgm:t>
    </dgm:pt>
    <dgm:pt modelId="{B9A45079-03A2-DE4F-9F5D-1442A57AA1A1}">
      <dgm:prSet phldrT="[Testo]"/>
      <dgm:spPr/>
      <dgm:t>
        <a:bodyPr/>
        <a:lstStyle/>
        <a:p>
          <a:r>
            <a:rPr lang="it-IT" dirty="0">
              <a:latin typeface="+mj-lt"/>
            </a:rPr>
            <a:t>FAMILY SUPPORT</a:t>
          </a:r>
        </a:p>
      </dgm:t>
    </dgm:pt>
    <dgm:pt modelId="{7A123CD9-E01D-8A43-8295-F56F1B13F196}" type="sibTrans" cxnId="{ACCC33C5-6516-6748-A137-1793748335B8}">
      <dgm:prSet/>
      <dgm:spPr/>
      <dgm:t>
        <a:bodyPr/>
        <a:lstStyle/>
        <a:p>
          <a:endParaRPr lang="it-IT"/>
        </a:p>
      </dgm:t>
    </dgm:pt>
    <dgm:pt modelId="{DF247B64-2506-EF45-88A7-0ADD1857A776}" type="parTrans" cxnId="{ACCC33C5-6516-6748-A137-1793748335B8}">
      <dgm:prSet/>
      <dgm:spPr/>
      <dgm:t>
        <a:bodyPr/>
        <a:lstStyle/>
        <a:p>
          <a:endParaRPr lang="it-IT"/>
        </a:p>
      </dgm:t>
    </dgm:pt>
    <dgm:pt modelId="{6933A115-AB48-3044-9A99-3055152C16E6}" type="pres">
      <dgm:prSet presAssocID="{45723FFC-7450-7C4E-B1C7-51730422BF47}" presName="Name0" presStyleCnt="0">
        <dgm:presLayoutVars>
          <dgm:dir/>
          <dgm:animLvl val="lvl"/>
          <dgm:resizeHandles/>
        </dgm:presLayoutVars>
      </dgm:prSet>
      <dgm:spPr/>
    </dgm:pt>
    <dgm:pt modelId="{DB8135A1-8F4E-AD4E-B7D2-FA2A5F89EE19}" type="pres">
      <dgm:prSet presAssocID="{0F8A3817-C746-5F4D-95C8-13858F7CE19D}" presName="linNode" presStyleCnt="0"/>
      <dgm:spPr/>
    </dgm:pt>
    <dgm:pt modelId="{755D8281-15C6-8E42-BAA4-35A7BA5F0B85}" type="pres">
      <dgm:prSet presAssocID="{0F8A3817-C746-5F4D-95C8-13858F7CE19D}" presName="parentShp" presStyleLbl="node1" presStyleIdx="0" presStyleCnt="2">
        <dgm:presLayoutVars>
          <dgm:bulletEnabled val="1"/>
        </dgm:presLayoutVars>
      </dgm:prSet>
      <dgm:spPr/>
    </dgm:pt>
    <dgm:pt modelId="{3B9F8F30-1FA1-F143-AEC4-4DB1210296DB}" type="pres">
      <dgm:prSet presAssocID="{0F8A3817-C746-5F4D-95C8-13858F7CE19D}" presName="childShp" presStyleLbl="bgAccFollowNode1" presStyleIdx="0" presStyleCnt="2" custLinFactNeighborX="0" custLinFactNeighborY="3001">
        <dgm:presLayoutVars>
          <dgm:bulletEnabled val="1"/>
        </dgm:presLayoutVars>
      </dgm:prSet>
      <dgm:spPr/>
    </dgm:pt>
    <dgm:pt modelId="{46EACA19-7EEA-A54F-8FC0-FF1CFEB7C800}" type="pres">
      <dgm:prSet presAssocID="{46D3F260-8D1E-A24A-82D5-86BFB2D2CC63}" presName="spacing" presStyleCnt="0"/>
      <dgm:spPr/>
    </dgm:pt>
    <dgm:pt modelId="{E866328A-F690-C24A-8E63-E5254C4BBE10}" type="pres">
      <dgm:prSet presAssocID="{AEAC9897-52E8-B74D-8B86-445E8322CBAF}" presName="linNode" presStyleCnt="0"/>
      <dgm:spPr/>
    </dgm:pt>
    <dgm:pt modelId="{035587DC-DFC9-0449-9C9F-C9485805458C}" type="pres">
      <dgm:prSet presAssocID="{AEAC9897-52E8-B74D-8B86-445E8322CBAF}" presName="parentShp" presStyleLbl="node1" presStyleIdx="1" presStyleCnt="2">
        <dgm:presLayoutVars>
          <dgm:bulletEnabled val="1"/>
        </dgm:presLayoutVars>
      </dgm:prSet>
      <dgm:spPr/>
    </dgm:pt>
    <dgm:pt modelId="{D5026F2F-F466-324D-9EBD-47C3F0349799}" type="pres">
      <dgm:prSet presAssocID="{AEAC9897-52E8-B74D-8B86-445E8322CBAF}" presName="childShp" presStyleLbl="bgAccFollowNode1" presStyleIdx="1" presStyleCnt="2">
        <dgm:presLayoutVars>
          <dgm:bulletEnabled val="1"/>
        </dgm:presLayoutVars>
      </dgm:prSet>
      <dgm:spPr/>
    </dgm:pt>
  </dgm:ptLst>
  <dgm:cxnLst>
    <dgm:cxn modelId="{D99BE302-19ED-5344-BBAF-6F369B8BF64F}" srcId="{45723FFC-7450-7C4E-B1C7-51730422BF47}" destId="{0F8A3817-C746-5F4D-95C8-13858F7CE19D}" srcOrd="0" destOrd="0" parTransId="{56AC8FF7-A74D-B24D-81D5-7719B7219F07}" sibTransId="{46D3F260-8D1E-A24A-82D5-86BFB2D2CC63}"/>
    <dgm:cxn modelId="{E8C0D00A-044C-BB43-8DEF-7B09C96FFECD}" srcId="{0F8A3817-C746-5F4D-95C8-13858F7CE19D}" destId="{D7EAA111-FA0A-944D-9745-D91B74A38A1F}" srcOrd="2" destOrd="0" parTransId="{9A57AB5E-1ABD-AC49-BA8E-21CD8976D6E8}" sibTransId="{A3D115B9-9D33-4A41-B2DF-39BCDB40660F}"/>
    <dgm:cxn modelId="{F9B3B914-4179-D341-A270-8A4310272B51}" type="presOf" srcId="{D7EAA111-FA0A-944D-9745-D91B74A38A1F}" destId="{3B9F8F30-1FA1-F143-AEC4-4DB1210296DB}" srcOrd="0" destOrd="2" presId="urn:microsoft.com/office/officeart/2005/8/layout/vList6"/>
    <dgm:cxn modelId="{58DFBB29-E0F0-6744-A60A-D5FD0C40E722}" type="presOf" srcId="{AEAC9897-52E8-B74D-8B86-445E8322CBAF}" destId="{035587DC-DFC9-0449-9C9F-C9485805458C}" srcOrd="0" destOrd="0" presId="urn:microsoft.com/office/officeart/2005/8/layout/vList6"/>
    <dgm:cxn modelId="{DD353D2E-75E9-3945-9A36-F56EDBCC899E}" srcId="{AEAC9897-52E8-B74D-8B86-445E8322CBAF}" destId="{50E68C32-DB22-EE49-B16C-D9FA332C63AF}" srcOrd="0" destOrd="0" parTransId="{A55E3ADF-403B-9648-8C65-DA4A602AF89D}" sibTransId="{D7E834E8-E6B0-334E-9F41-FE9CADA70888}"/>
    <dgm:cxn modelId="{5DB7F12F-2266-8F4A-AB47-EDD480BB1198}" type="presOf" srcId="{FFD22016-E042-554C-8520-118237892652}" destId="{D5026F2F-F466-324D-9EBD-47C3F0349799}" srcOrd="0" destOrd="2" presId="urn:microsoft.com/office/officeart/2005/8/layout/vList6"/>
    <dgm:cxn modelId="{72EC043E-B855-8F4D-B07E-76AACCA27E55}" type="presOf" srcId="{0B748BB9-9B99-414C-B6BA-69C4A1EB2DF5}" destId="{D5026F2F-F466-324D-9EBD-47C3F0349799}" srcOrd="0" destOrd="1" presId="urn:microsoft.com/office/officeart/2005/8/layout/vList6"/>
    <dgm:cxn modelId="{5AB4583F-8DE2-C842-9868-7D08CAD64019}" type="presOf" srcId="{45723FFC-7450-7C4E-B1C7-51730422BF47}" destId="{6933A115-AB48-3044-9A99-3055152C16E6}" srcOrd="0" destOrd="0" presId="urn:microsoft.com/office/officeart/2005/8/layout/vList6"/>
    <dgm:cxn modelId="{E8125F60-483B-EB4E-B057-761CA3AE069D}" type="presOf" srcId="{A7E3F2CA-D0FA-2A48-AC6B-D9AFAC2EAAF1}" destId="{3B9F8F30-1FA1-F143-AEC4-4DB1210296DB}" srcOrd="0" destOrd="1" presId="urn:microsoft.com/office/officeart/2005/8/layout/vList6"/>
    <dgm:cxn modelId="{E1092F8A-4F49-D243-98F0-3C549AAD9980}" srcId="{AEAC9897-52E8-B74D-8B86-445E8322CBAF}" destId="{FFD22016-E042-554C-8520-118237892652}" srcOrd="2" destOrd="0" parTransId="{A3E27DC6-1B6F-9747-9A90-326C0C100BAD}" sibTransId="{EE458CEB-894A-CB4A-9EAF-5317023D98FC}"/>
    <dgm:cxn modelId="{165F0598-D805-DB46-91EC-22B8D1D4F439}" srcId="{0F8A3817-C746-5F4D-95C8-13858F7CE19D}" destId="{A7E3F2CA-D0FA-2A48-AC6B-D9AFAC2EAAF1}" srcOrd="1" destOrd="0" parTransId="{CE2987D4-CB4D-2446-A2C6-26A4F55A6154}" sibTransId="{50AFB2BD-478E-8640-994E-ED9703D578A8}"/>
    <dgm:cxn modelId="{A73DF9A1-7EEE-BE4D-A725-1BB7F14DF3A3}" type="presOf" srcId="{0F8A3817-C746-5F4D-95C8-13858F7CE19D}" destId="{755D8281-15C6-8E42-BAA4-35A7BA5F0B85}" srcOrd="0" destOrd="0" presId="urn:microsoft.com/office/officeart/2005/8/layout/vList6"/>
    <dgm:cxn modelId="{ADD991A2-A443-CE4E-A9A4-FB930F9E9C45}" type="presOf" srcId="{B9A45079-03A2-DE4F-9F5D-1442A57AA1A1}" destId="{3B9F8F30-1FA1-F143-AEC4-4DB1210296DB}" srcOrd="0" destOrd="0" presId="urn:microsoft.com/office/officeart/2005/8/layout/vList6"/>
    <dgm:cxn modelId="{3BB9DBB5-0264-504C-B66D-51CC2FE3F79D}" srcId="{AEAC9897-52E8-B74D-8B86-445E8322CBAF}" destId="{0B748BB9-9B99-414C-B6BA-69C4A1EB2DF5}" srcOrd="1" destOrd="0" parTransId="{0BA04A4C-C13F-8348-BDAA-9106BE8F4DD0}" sibTransId="{5C766E85-C95D-D542-BC4D-6988C34A1DF5}"/>
    <dgm:cxn modelId="{815FB5B6-337C-5B42-84F7-568AC1266CBF}" srcId="{45723FFC-7450-7C4E-B1C7-51730422BF47}" destId="{AEAC9897-52E8-B74D-8B86-445E8322CBAF}" srcOrd="1" destOrd="0" parTransId="{64C0E6B2-F14C-7242-85E0-D643BD5C5EDF}" sibTransId="{7083A59F-9939-A242-B0BE-FE07663214A5}"/>
    <dgm:cxn modelId="{ACCC33C5-6516-6748-A137-1793748335B8}" srcId="{0F8A3817-C746-5F4D-95C8-13858F7CE19D}" destId="{B9A45079-03A2-DE4F-9F5D-1442A57AA1A1}" srcOrd="0" destOrd="0" parTransId="{DF247B64-2506-EF45-88A7-0ADD1857A776}" sibTransId="{7A123CD9-E01D-8A43-8295-F56F1B13F196}"/>
    <dgm:cxn modelId="{B239A3E0-56B6-2343-9E32-DC83D3CF0120}" type="presOf" srcId="{50E68C32-DB22-EE49-B16C-D9FA332C63AF}" destId="{D5026F2F-F466-324D-9EBD-47C3F0349799}" srcOrd="0" destOrd="0" presId="urn:microsoft.com/office/officeart/2005/8/layout/vList6"/>
    <dgm:cxn modelId="{95EB939C-62E3-334B-8F6A-4F400BD126F1}" type="presParOf" srcId="{6933A115-AB48-3044-9A99-3055152C16E6}" destId="{DB8135A1-8F4E-AD4E-B7D2-FA2A5F89EE19}" srcOrd="0" destOrd="0" presId="urn:microsoft.com/office/officeart/2005/8/layout/vList6"/>
    <dgm:cxn modelId="{8E392247-8AD4-0648-9CDA-ADF92C5FB5FF}" type="presParOf" srcId="{DB8135A1-8F4E-AD4E-B7D2-FA2A5F89EE19}" destId="{755D8281-15C6-8E42-BAA4-35A7BA5F0B85}" srcOrd="0" destOrd="0" presId="urn:microsoft.com/office/officeart/2005/8/layout/vList6"/>
    <dgm:cxn modelId="{9C487BA5-1AE9-FC43-9AF3-8C3A1FC76E90}" type="presParOf" srcId="{DB8135A1-8F4E-AD4E-B7D2-FA2A5F89EE19}" destId="{3B9F8F30-1FA1-F143-AEC4-4DB1210296DB}" srcOrd="1" destOrd="0" presId="urn:microsoft.com/office/officeart/2005/8/layout/vList6"/>
    <dgm:cxn modelId="{8B4EEF1B-A682-E14F-B08F-F841102020AA}" type="presParOf" srcId="{6933A115-AB48-3044-9A99-3055152C16E6}" destId="{46EACA19-7EEA-A54F-8FC0-FF1CFEB7C800}" srcOrd="1" destOrd="0" presId="urn:microsoft.com/office/officeart/2005/8/layout/vList6"/>
    <dgm:cxn modelId="{B29DFC32-307B-3145-B825-5ACA69C51883}" type="presParOf" srcId="{6933A115-AB48-3044-9A99-3055152C16E6}" destId="{E866328A-F690-C24A-8E63-E5254C4BBE10}" srcOrd="2" destOrd="0" presId="urn:microsoft.com/office/officeart/2005/8/layout/vList6"/>
    <dgm:cxn modelId="{8145022B-60EA-3247-8D34-9576EDBDA474}" type="presParOf" srcId="{E866328A-F690-C24A-8E63-E5254C4BBE10}" destId="{035587DC-DFC9-0449-9C9F-C9485805458C}" srcOrd="0" destOrd="0" presId="urn:microsoft.com/office/officeart/2005/8/layout/vList6"/>
    <dgm:cxn modelId="{A77D0736-B76B-0B45-8D9F-930B874AE0C8}" type="presParOf" srcId="{E866328A-F690-C24A-8E63-E5254C4BBE10}" destId="{D5026F2F-F466-324D-9EBD-47C3F0349799}"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F8F30-1FA1-F143-AEC4-4DB1210296DB}">
      <dsp:nvSpPr>
        <dsp:cNvPr id="0" name=""/>
        <dsp:cNvSpPr/>
      </dsp:nvSpPr>
      <dsp:spPr>
        <a:xfrm>
          <a:off x="1907063" y="34307"/>
          <a:ext cx="2860594" cy="113352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it-IT" sz="1300" kern="1200" dirty="0">
              <a:latin typeface="+mj-lt"/>
            </a:rPr>
            <a:t>FAMILY SUPPORT</a:t>
          </a:r>
        </a:p>
        <a:p>
          <a:pPr marL="114300" lvl="1" indent="-114300" algn="l" defTabSz="577850">
            <a:lnSpc>
              <a:spcPct val="90000"/>
            </a:lnSpc>
            <a:spcBef>
              <a:spcPct val="0"/>
            </a:spcBef>
            <a:spcAft>
              <a:spcPct val="15000"/>
            </a:spcAft>
            <a:buChar char="•"/>
          </a:pPr>
          <a:r>
            <a:rPr lang="it-IT" sz="1300" kern="1200" dirty="0">
              <a:latin typeface="+mj-lt"/>
            </a:rPr>
            <a:t>SUPPORT TO THE PATIENT </a:t>
          </a:r>
        </a:p>
        <a:p>
          <a:pPr marL="114300" lvl="1" indent="-114300" algn="l" defTabSz="577850">
            <a:lnSpc>
              <a:spcPct val="90000"/>
            </a:lnSpc>
            <a:spcBef>
              <a:spcPct val="0"/>
            </a:spcBef>
            <a:spcAft>
              <a:spcPct val="15000"/>
            </a:spcAft>
            <a:buChar char="•"/>
          </a:pPr>
          <a:r>
            <a:rPr lang="it-IT" sz="1300" kern="1200" dirty="0">
              <a:latin typeface="+mj-lt"/>
            </a:rPr>
            <a:t>SUPPORT TO RESEARCH</a:t>
          </a:r>
        </a:p>
      </dsp:txBody>
      <dsp:txXfrm>
        <a:off x="1907063" y="175997"/>
        <a:ext cx="2435523" cy="850143"/>
      </dsp:txXfrm>
    </dsp:sp>
    <dsp:sp modelId="{755D8281-15C6-8E42-BAA4-35A7BA5F0B85}">
      <dsp:nvSpPr>
        <dsp:cNvPr id="0" name=""/>
        <dsp:cNvSpPr/>
      </dsp:nvSpPr>
      <dsp:spPr>
        <a:xfrm>
          <a:off x="0" y="290"/>
          <a:ext cx="1907063" cy="11335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kern="1200" dirty="0">
              <a:latin typeface="+mj-lt"/>
            </a:rPr>
            <a:t>IMMEDIATE OBJECTIVES</a:t>
          </a:r>
        </a:p>
      </dsp:txBody>
      <dsp:txXfrm>
        <a:off x="55334" y="55624"/>
        <a:ext cx="1796395" cy="1022855"/>
      </dsp:txXfrm>
    </dsp:sp>
    <dsp:sp modelId="{D5026F2F-F466-324D-9EBD-47C3F0349799}">
      <dsp:nvSpPr>
        <dsp:cNvPr id="0" name=""/>
        <dsp:cNvSpPr/>
      </dsp:nvSpPr>
      <dsp:spPr>
        <a:xfrm>
          <a:off x="1907063" y="1247166"/>
          <a:ext cx="2860594" cy="113352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it-IT" sz="1300" kern="1200" dirty="0">
              <a:latin typeface="+mj-lt"/>
            </a:rPr>
            <a:t>LOCAL SUSTAINABILITY </a:t>
          </a:r>
        </a:p>
        <a:p>
          <a:pPr marL="114300" lvl="1" indent="-114300" algn="l" defTabSz="577850">
            <a:lnSpc>
              <a:spcPct val="90000"/>
            </a:lnSpc>
            <a:spcBef>
              <a:spcPct val="0"/>
            </a:spcBef>
            <a:spcAft>
              <a:spcPct val="15000"/>
            </a:spcAft>
            <a:buChar char="•"/>
          </a:pPr>
          <a:r>
            <a:rPr lang="it-IT" sz="1300" kern="1200" dirty="0">
              <a:latin typeface="+mj-lt"/>
            </a:rPr>
            <a:t>REPLICABLE AT NATIONAL LEVEL</a:t>
          </a:r>
        </a:p>
        <a:p>
          <a:pPr marL="114300" lvl="1" indent="-114300" algn="l" defTabSz="577850">
            <a:lnSpc>
              <a:spcPct val="90000"/>
            </a:lnSpc>
            <a:spcBef>
              <a:spcPct val="0"/>
            </a:spcBef>
            <a:spcAft>
              <a:spcPct val="15000"/>
            </a:spcAft>
            <a:buChar char="•"/>
          </a:pPr>
          <a:r>
            <a:rPr lang="it-IT" sz="1300" kern="1200" dirty="0">
              <a:latin typeface="+mj-lt"/>
            </a:rPr>
            <a:t>INCREASED SOCIAL-HEALTH CARE SERVICES</a:t>
          </a:r>
        </a:p>
      </dsp:txBody>
      <dsp:txXfrm>
        <a:off x="1907063" y="1388856"/>
        <a:ext cx="2435523" cy="850143"/>
      </dsp:txXfrm>
    </dsp:sp>
    <dsp:sp modelId="{035587DC-DFC9-0449-9C9F-C9485805458C}">
      <dsp:nvSpPr>
        <dsp:cNvPr id="0" name=""/>
        <dsp:cNvSpPr/>
      </dsp:nvSpPr>
      <dsp:spPr>
        <a:xfrm>
          <a:off x="0" y="1247166"/>
          <a:ext cx="1907063" cy="11335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kern="1200" dirty="0">
              <a:latin typeface="+mj-lt"/>
            </a:rPr>
            <a:t>LONG-TERM OBJECTIVES</a:t>
          </a:r>
        </a:p>
      </dsp:txBody>
      <dsp:txXfrm>
        <a:off x="55334" y="1302500"/>
        <a:ext cx="1796395" cy="102285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DBE5EBF-B219-470C-8A9C-8F6FB4ED4CD7}" type="datetimeFigureOut">
              <a:rPr lang="it-IT" smtClean="0"/>
              <a:t>20/04/22</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C1528888-4AF9-4190-96F1-C817AAE34D53}" type="slidenum">
              <a:rPr lang="it-IT" smtClean="0"/>
              <a:t>‹N›</a:t>
            </a:fld>
            <a:endParaRPr lang="it-IT"/>
          </a:p>
        </p:txBody>
      </p:sp>
    </p:spTree>
    <p:extLst>
      <p:ext uri="{BB962C8B-B14F-4D97-AF65-F5344CB8AC3E}">
        <p14:creationId xmlns:p14="http://schemas.microsoft.com/office/powerpoint/2010/main" val="3866595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2</a:t>
            </a:fld>
            <a:endParaRPr lang="it-IT"/>
          </a:p>
        </p:txBody>
      </p:sp>
    </p:spTree>
    <p:extLst>
      <p:ext uri="{BB962C8B-B14F-4D97-AF65-F5344CB8AC3E}">
        <p14:creationId xmlns:p14="http://schemas.microsoft.com/office/powerpoint/2010/main" val="670014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11</a:t>
            </a:fld>
            <a:endParaRPr lang="it-IT"/>
          </a:p>
        </p:txBody>
      </p:sp>
    </p:spTree>
    <p:extLst>
      <p:ext uri="{BB962C8B-B14F-4D97-AF65-F5344CB8AC3E}">
        <p14:creationId xmlns:p14="http://schemas.microsoft.com/office/powerpoint/2010/main" val="1651725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12</a:t>
            </a:fld>
            <a:endParaRPr lang="it-IT"/>
          </a:p>
        </p:txBody>
      </p:sp>
    </p:spTree>
    <p:extLst>
      <p:ext uri="{BB962C8B-B14F-4D97-AF65-F5344CB8AC3E}">
        <p14:creationId xmlns:p14="http://schemas.microsoft.com/office/powerpoint/2010/main" val="2055223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13</a:t>
            </a:fld>
            <a:endParaRPr lang="it-IT"/>
          </a:p>
        </p:txBody>
      </p:sp>
    </p:spTree>
    <p:extLst>
      <p:ext uri="{BB962C8B-B14F-4D97-AF65-F5344CB8AC3E}">
        <p14:creationId xmlns:p14="http://schemas.microsoft.com/office/powerpoint/2010/main" val="2809612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14</a:t>
            </a:fld>
            <a:endParaRPr lang="it-IT"/>
          </a:p>
        </p:txBody>
      </p:sp>
    </p:spTree>
    <p:extLst>
      <p:ext uri="{BB962C8B-B14F-4D97-AF65-F5344CB8AC3E}">
        <p14:creationId xmlns:p14="http://schemas.microsoft.com/office/powerpoint/2010/main" val="2744415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15</a:t>
            </a:fld>
            <a:endParaRPr lang="it-IT"/>
          </a:p>
        </p:txBody>
      </p:sp>
    </p:spTree>
    <p:extLst>
      <p:ext uri="{BB962C8B-B14F-4D97-AF65-F5344CB8AC3E}">
        <p14:creationId xmlns:p14="http://schemas.microsoft.com/office/powerpoint/2010/main" val="309687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16</a:t>
            </a:fld>
            <a:endParaRPr lang="it-IT"/>
          </a:p>
        </p:txBody>
      </p:sp>
    </p:spTree>
    <p:extLst>
      <p:ext uri="{BB962C8B-B14F-4D97-AF65-F5344CB8AC3E}">
        <p14:creationId xmlns:p14="http://schemas.microsoft.com/office/powerpoint/2010/main" val="1165752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17</a:t>
            </a:fld>
            <a:endParaRPr lang="it-IT"/>
          </a:p>
        </p:txBody>
      </p:sp>
    </p:spTree>
    <p:extLst>
      <p:ext uri="{BB962C8B-B14F-4D97-AF65-F5344CB8AC3E}">
        <p14:creationId xmlns:p14="http://schemas.microsoft.com/office/powerpoint/2010/main" val="732790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18</a:t>
            </a:fld>
            <a:endParaRPr lang="it-IT"/>
          </a:p>
        </p:txBody>
      </p:sp>
    </p:spTree>
    <p:extLst>
      <p:ext uri="{BB962C8B-B14F-4D97-AF65-F5344CB8AC3E}">
        <p14:creationId xmlns:p14="http://schemas.microsoft.com/office/powerpoint/2010/main" val="2681855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19</a:t>
            </a:fld>
            <a:endParaRPr lang="it-IT"/>
          </a:p>
        </p:txBody>
      </p:sp>
    </p:spTree>
    <p:extLst>
      <p:ext uri="{BB962C8B-B14F-4D97-AF65-F5344CB8AC3E}">
        <p14:creationId xmlns:p14="http://schemas.microsoft.com/office/powerpoint/2010/main" val="58514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20</a:t>
            </a:fld>
            <a:endParaRPr lang="it-IT"/>
          </a:p>
        </p:txBody>
      </p:sp>
    </p:spTree>
    <p:extLst>
      <p:ext uri="{BB962C8B-B14F-4D97-AF65-F5344CB8AC3E}">
        <p14:creationId xmlns:p14="http://schemas.microsoft.com/office/powerpoint/2010/main" val="3674523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3</a:t>
            </a:fld>
            <a:endParaRPr lang="it-IT"/>
          </a:p>
        </p:txBody>
      </p:sp>
    </p:spTree>
    <p:extLst>
      <p:ext uri="{BB962C8B-B14F-4D97-AF65-F5344CB8AC3E}">
        <p14:creationId xmlns:p14="http://schemas.microsoft.com/office/powerpoint/2010/main" val="4133058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21</a:t>
            </a:fld>
            <a:endParaRPr lang="it-IT"/>
          </a:p>
        </p:txBody>
      </p:sp>
    </p:spTree>
    <p:extLst>
      <p:ext uri="{BB962C8B-B14F-4D97-AF65-F5344CB8AC3E}">
        <p14:creationId xmlns:p14="http://schemas.microsoft.com/office/powerpoint/2010/main" val="3695081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22</a:t>
            </a:fld>
            <a:endParaRPr lang="it-IT"/>
          </a:p>
        </p:txBody>
      </p:sp>
    </p:spTree>
    <p:extLst>
      <p:ext uri="{BB962C8B-B14F-4D97-AF65-F5344CB8AC3E}">
        <p14:creationId xmlns:p14="http://schemas.microsoft.com/office/powerpoint/2010/main" val="301134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23</a:t>
            </a:fld>
            <a:endParaRPr lang="it-IT"/>
          </a:p>
        </p:txBody>
      </p:sp>
    </p:spTree>
    <p:extLst>
      <p:ext uri="{BB962C8B-B14F-4D97-AF65-F5344CB8AC3E}">
        <p14:creationId xmlns:p14="http://schemas.microsoft.com/office/powerpoint/2010/main" val="1555743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24</a:t>
            </a:fld>
            <a:endParaRPr lang="it-IT"/>
          </a:p>
        </p:txBody>
      </p:sp>
    </p:spTree>
    <p:extLst>
      <p:ext uri="{BB962C8B-B14F-4D97-AF65-F5344CB8AC3E}">
        <p14:creationId xmlns:p14="http://schemas.microsoft.com/office/powerpoint/2010/main" val="330816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25</a:t>
            </a:fld>
            <a:endParaRPr lang="it-IT"/>
          </a:p>
        </p:txBody>
      </p:sp>
    </p:spTree>
    <p:extLst>
      <p:ext uri="{BB962C8B-B14F-4D97-AF65-F5344CB8AC3E}">
        <p14:creationId xmlns:p14="http://schemas.microsoft.com/office/powerpoint/2010/main" val="707323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26</a:t>
            </a:fld>
            <a:endParaRPr lang="it-IT"/>
          </a:p>
        </p:txBody>
      </p:sp>
    </p:spTree>
    <p:extLst>
      <p:ext uri="{BB962C8B-B14F-4D97-AF65-F5344CB8AC3E}">
        <p14:creationId xmlns:p14="http://schemas.microsoft.com/office/powerpoint/2010/main" val="2219830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27</a:t>
            </a:fld>
            <a:endParaRPr lang="it-IT"/>
          </a:p>
        </p:txBody>
      </p:sp>
    </p:spTree>
    <p:extLst>
      <p:ext uri="{BB962C8B-B14F-4D97-AF65-F5344CB8AC3E}">
        <p14:creationId xmlns:p14="http://schemas.microsoft.com/office/powerpoint/2010/main" val="2118928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28</a:t>
            </a:fld>
            <a:endParaRPr lang="it-IT"/>
          </a:p>
        </p:txBody>
      </p:sp>
    </p:spTree>
    <p:extLst>
      <p:ext uri="{BB962C8B-B14F-4D97-AF65-F5344CB8AC3E}">
        <p14:creationId xmlns:p14="http://schemas.microsoft.com/office/powerpoint/2010/main" val="2940883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29</a:t>
            </a:fld>
            <a:endParaRPr lang="it-IT"/>
          </a:p>
        </p:txBody>
      </p:sp>
    </p:spTree>
    <p:extLst>
      <p:ext uri="{BB962C8B-B14F-4D97-AF65-F5344CB8AC3E}">
        <p14:creationId xmlns:p14="http://schemas.microsoft.com/office/powerpoint/2010/main" val="651870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4</a:t>
            </a:fld>
            <a:endParaRPr lang="it-IT"/>
          </a:p>
        </p:txBody>
      </p:sp>
    </p:spTree>
    <p:extLst>
      <p:ext uri="{BB962C8B-B14F-4D97-AF65-F5344CB8AC3E}">
        <p14:creationId xmlns:p14="http://schemas.microsoft.com/office/powerpoint/2010/main" val="3005685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5</a:t>
            </a:fld>
            <a:endParaRPr lang="it-IT"/>
          </a:p>
        </p:txBody>
      </p:sp>
    </p:spTree>
    <p:extLst>
      <p:ext uri="{BB962C8B-B14F-4D97-AF65-F5344CB8AC3E}">
        <p14:creationId xmlns:p14="http://schemas.microsoft.com/office/powerpoint/2010/main" val="323263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6</a:t>
            </a:fld>
            <a:endParaRPr lang="it-IT"/>
          </a:p>
        </p:txBody>
      </p:sp>
    </p:spTree>
    <p:extLst>
      <p:ext uri="{BB962C8B-B14F-4D97-AF65-F5344CB8AC3E}">
        <p14:creationId xmlns:p14="http://schemas.microsoft.com/office/powerpoint/2010/main" val="4194033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7</a:t>
            </a:fld>
            <a:endParaRPr lang="it-IT"/>
          </a:p>
        </p:txBody>
      </p:sp>
    </p:spTree>
    <p:extLst>
      <p:ext uri="{BB962C8B-B14F-4D97-AF65-F5344CB8AC3E}">
        <p14:creationId xmlns:p14="http://schemas.microsoft.com/office/powerpoint/2010/main" val="3393262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8</a:t>
            </a:fld>
            <a:endParaRPr lang="it-IT"/>
          </a:p>
        </p:txBody>
      </p:sp>
    </p:spTree>
    <p:extLst>
      <p:ext uri="{BB962C8B-B14F-4D97-AF65-F5344CB8AC3E}">
        <p14:creationId xmlns:p14="http://schemas.microsoft.com/office/powerpoint/2010/main" val="3390709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9</a:t>
            </a:fld>
            <a:endParaRPr lang="it-IT"/>
          </a:p>
        </p:txBody>
      </p:sp>
    </p:spTree>
    <p:extLst>
      <p:ext uri="{BB962C8B-B14F-4D97-AF65-F5344CB8AC3E}">
        <p14:creationId xmlns:p14="http://schemas.microsoft.com/office/powerpoint/2010/main" val="1064346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528888-4AF9-4190-96F1-C817AAE34D53}" type="slidenum">
              <a:rPr lang="it-IT" smtClean="0"/>
              <a:t>10</a:t>
            </a:fld>
            <a:endParaRPr lang="it-IT"/>
          </a:p>
        </p:txBody>
      </p:sp>
    </p:spTree>
    <p:extLst>
      <p:ext uri="{BB962C8B-B14F-4D97-AF65-F5344CB8AC3E}">
        <p14:creationId xmlns:p14="http://schemas.microsoft.com/office/powerpoint/2010/main" val="3137676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FD636-45D8-0246-8002-83A03A15CBE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D654118-7D5B-9F43-9413-50A672D773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87FE4BB-3C7C-BE45-95EC-65BF4B4946DB}"/>
              </a:ext>
            </a:extLst>
          </p:cNvPr>
          <p:cNvSpPr>
            <a:spLocks noGrp="1"/>
          </p:cNvSpPr>
          <p:nvPr>
            <p:ph type="dt" sz="half" idx="10"/>
          </p:nvPr>
        </p:nvSpPr>
        <p:spPr/>
        <p:txBody>
          <a:bodyPr/>
          <a:lstStyle/>
          <a:p>
            <a:fld id="{2DC8918E-D7FD-47E0-9C53-546A8959DD5B}" type="datetime1">
              <a:rPr lang="it-IT" smtClean="0"/>
              <a:t>20/04/22</a:t>
            </a:fld>
            <a:endParaRPr lang="it-IT"/>
          </a:p>
        </p:txBody>
      </p:sp>
      <p:sp>
        <p:nvSpPr>
          <p:cNvPr id="5" name="Segnaposto piè di pagina 4">
            <a:extLst>
              <a:ext uri="{FF2B5EF4-FFF2-40B4-BE49-F238E27FC236}">
                <a16:creationId xmlns:a16="http://schemas.microsoft.com/office/drawing/2014/main" id="{396B76EB-1B61-514A-881F-B0DE9445151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6B839AD-DC9B-D442-9AD9-83EA0B89AF6B}"/>
              </a:ext>
            </a:extLst>
          </p:cNvPr>
          <p:cNvSpPr>
            <a:spLocks noGrp="1"/>
          </p:cNvSpPr>
          <p:nvPr>
            <p:ph type="sldNum" sz="quarter" idx="12"/>
          </p:nvPr>
        </p:nvSpPr>
        <p:spPr/>
        <p:txBody>
          <a:bodyPr/>
          <a:lstStyle/>
          <a:p>
            <a:fld id="{1DB91315-ACC4-F047-A845-56B7005F5E5C}" type="slidenum">
              <a:rPr lang="it-IT" smtClean="0"/>
              <a:t>‹N›</a:t>
            </a:fld>
            <a:endParaRPr lang="it-IT"/>
          </a:p>
        </p:txBody>
      </p:sp>
    </p:spTree>
    <p:extLst>
      <p:ext uri="{BB962C8B-B14F-4D97-AF65-F5344CB8AC3E}">
        <p14:creationId xmlns:p14="http://schemas.microsoft.com/office/powerpoint/2010/main" val="253069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A54F87-DCBA-2345-852B-BF7503BA334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D51DB69-0D08-2A4A-AB32-06FB8271B00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E607496-5FA6-5B41-B248-0F9442110E97}"/>
              </a:ext>
            </a:extLst>
          </p:cNvPr>
          <p:cNvSpPr>
            <a:spLocks noGrp="1"/>
          </p:cNvSpPr>
          <p:nvPr>
            <p:ph type="dt" sz="half" idx="10"/>
          </p:nvPr>
        </p:nvSpPr>
        <p:spPr/>
        <p:txBody>
          <a:bodyPr/>
          <a:lstStyle/>
          <a:p>
            <a:fld id="{FB169ED6-8479-4E77-AE8A-AEA037315EF6}" type="datetime1">
              <a:rPr lang="it-IT" smtClean="0"/>
              <a:t>20/04/22</a:t>
            </a:fld>
            <a:endParaRPr lang="it-IT"/>
          </a:p>
        </p:txBody>
      </p:sp>
      <p:sp>
        <p:nvSpPr>
          <p:cNvPr id="5" name="Segnaposto piè di pagina 4">
            <a:extLst>
              <a:ext uri="{FF2B5EF4-FFF2-40B4-BE49-F238E27FC236}">
                <a16:creationId xmlns:a16="http://schemas.microsoft.com/office/drawing/2014/main" id="{69053A11-3ECB-9642-B7EA-026088BD16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DF4D0E8-01FA-B144-8072-CE9D50E10683}"/>
              </a:ext>
            </a:extLst>
          </p:cNvPr>
          <p:cNvSpPr>
            <a:spLocks noGrp="1"/>
          </p:cNvSpPr>
          <p:nvPr>
            <p:ph type="sldNum" sz="quarter" idx="12"/>
          </p:nvPr>
        </p:nvSpPr>
        <p:spPr/>
        <p:txBody>
          <a:bodyPr/>
          <a:lstStyle/>
          <a:p>
            <a:fld id="{1DB91315-ACC4-F047-A845-56B7005F5E5C}" type="slidenum">
              <a:rPr lang="it-IT" smtClean="0"/>
              <a:t>‹N›</a:t>
            </a:fld>
            <a:endParaRPr lang="it-IT"/>
          </a:p>
        </p:txBody>
      </p:sp>
    </p:spTree>
    <p:extLst>
      <p:ext uri="{BB962C8B-B14F-4D97-AF65-F5344CB8AC3E}">
        <p14:creationId xmlns:p14="http://schemas.microsoft.com/office/powerpoint/2010/main" val="286166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0E8863B-9D2E-4341-BD1E-5825E54ABE9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669BC7A-A896-C046-AE00-68B0666DD35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83B186B-0115-7C4C-9686-26F8F1F87F9E}"/>
              </a:ext>
            </a:extLst>
          </p:cNvPr>
          <p:cNvSpPr>
            <a:spLocks noGrp="1"/>
          </p:cNvSpPr>
          <p:nvPr>
            <p:ph type="dt" sz="half" idx="10"/>
          </p:nvPr>
        </p:nvSpPr>
        <p:spPr/>
        <p:txBody>
          <a:bodyPr/>
          <a:lstStyle/>
          <a:p>
            <a:fld id="{697B490B-A921-462C-B2B9-A5B7BE53C8CA}" type="datetime1">
              <a:rPr lang="it-IT" smtClean="0"/>
              <a:t>20/04/22</a:t>
            </a:fld>
            <a:endParaRPr lang="it-IT"/>
          </a:p>
        </p:txBody>
      </p:sp>
      <p:sp>
        <p:nvSpPr>
          <p:cNvPr id="5" name="Segnaposto piè di pagina 4">
            <a:extLst>
              <a:ext uri="{FF2B5EF4-FFF2-40B4-BE49-F238E27FC236}">
                <a16:creationId xmlns:a16="http://schemas.microsoft.com/office/drawing/2014/main" id="{FFB34541-66C3-E74E-928A-473F938828E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6E12C21-DFCE-D547-B452-1682FB936F5A}"/>
              </a:ext>
            </a:extLst>
          </p:cNvPr>
          <p:cNvSpPr>
            <a:spLocks noGrp="1"/>
          </p:cNvSpPr>
          <p:nvPr>
            <p:ph type="sldNum" sz="quarter" idx="12"/>
          </p:nvPr>
        </p:nvSpPr>
        <p:spPr/>
        <p:txBody>
          <a:bodyPr/>
          <a:lstStyle/>
          <a:p>
            <a:fld id="{1DB91315-ACC4-F047-A845-56B7005F5E5C}" type="slidenum">
              <a:rPr lang="it-IT" smtClean="0"/>
              <a:t>‹N›</a:t>
            </a:fld>
            <a:endParaRPr lang="it-IT"/>
          </a:p>
        </p:txBody>
      </p:sp>
    </p:spTree>
    <p:extLst>
      <p:ext uri="{BB962C8B-B14F-4D97-AF65-F5344CB8AC3E}">
        <p14:creationId xmlns:p14="http://schemas.microsoft.com/office/powerpoint/2010/main" val="3631677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91E992-1523-3A4F-BF16-875CEB0F7E1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8B329ED-598E-7746-A304-40B1D160053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F668C67-9DC0-DA45-B6B4-D45C087024C7}"/>
              </a:ext>
            </a:extLst>
          </p:cNvPr>
          <p:cNvSpPr>
            <a:spLocks noGrp="1"/>
          </p:cNvSpPr>
          <p:nvPr>
            <p:ph type="dt" sz="half" idx="10"/>
          </p:nvPr>
        </p:nvSpPr>
        <p:spPr/>
        <p:txBody>
          <a:bodyPr/>
          <a:lstStyle/>
          <a:p>
            <a:fld id="{DD10B929-C71E-4BB6-9AA6-CDA863CABBD7}" type="datetime1">
              <a:rPr lang="it-IT" smtClean="0"/>
              <a:t>20/04/22</a:t>
            </a:fld>
            <a:endParaRPr lang="it-IT"/>
          </a:p>
        </p:txBody>
      </p:sp>
      <p:sp>
        <p:nvSpPr>
          <p:cNvPr id="5" name="Segnaposto piè di pagina 4">
            <a:extLst>
              <a:ext uri="{FF2B5EF4-FFF2-40B4-BE49-F238E27FC236}">
                <a16:creationId xmlns:a16="http://schemas.microsoft.com/office/drawing/2014/main" id="{79AF6DFE-1418-E044-955F-3CA08538EE9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211469E-BE3E-E149-94AD-0A7A288647D4}"/>
              </a:ext>
            </a:extLst>
          </p:cNvPr>
          <p:cNvSpPr>
            <a:spLocks noGrp="1"/>
          </p:cNvSpPr>
          <p:nvPr>
            <p:ph type="sldNum" sz="quarter" idx="12"/>
          </p:nvPr>
        </p:nvSpPr>
        <p:spPr/>
        <p:txBody>
          <a:bodyPr/>
          <a:lstStyle/>
          <a:p>
            <a:fld id="{1DB91315-ACC4-F047-A845-56B7005F5E5C}" type="slidenum">
              <a:rPr lang="it-IT" smtClean="0"/>
              <a:t>‹N›</a:t>
            </a:fld>
            <a:endParaRPr lang="it-IT"/>
          </a:p>
        </p:txBody>
      </p:sp>
    </p:spTree>
    <p:extLst>
      <p:ext uri="{BB962C8B-B14F-4D97-AF65-F5344CB8AC3E}">
        <p14:creationId xmlns:p14="http://schemas.microsoft.com/office/powerpoint/2010/main" val="379099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F5ADF8-9799-A24F-A54B-24FBAC0380D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4032DFF-ED54-4248-B08B-877C1D3467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4CC48C1-5A98-1F4F-93E0-D6F1A149984B}"/>
              </a:ext>
            </a:extLst>
          </p:cNvPr>
          <p:cNvSpPr>
            <a:spLocks noGrp="1"/>
          </p:cNvSpPr>
          <p:nvPr>
            <p:ph type="dt" sz="half" idx="10"/>
          </p:nvPr>
        </p:nvSpPr>
        <p:spPr/>
        <p:txBody>
          <a:bodyPr/>
          <a:lstStyle/>
          <a:p>
            <a:fld id="{638DD21D-604F-43F0-B90A-A113BDB598ED}" type="datetime1">
              <a:rPr lang="it-IT" smtClean="0"/>
              <a:t>20/04/22</a:t>
            </a:fld>
            <a:endParaRPr lang="it-IT"/>
          </a:p>
        </p:txBody>
      </p:sp>
      <p:sp>
        <p:nvSpPr>
          <p:cNvPr id="5" name="Segnaposto piè di pagina 4">
            <a:extLst>
              <a:ext uri="{FF2B5EF4-FFF2-40B4-BE49-F238E27FC236}">
                <a16:creationId xmlns:a16="http://schemas.microsoft.com/office/drawing/2014/main" id="{CBF8D750-C012-BA4F-9F1D-C5F4D05DF2A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13A806C-E0B1-144E-BD37-E6EE564D2263}"/>
              </a:ext>
            </a:extLst>
          </p:cNvPr>
          <p:cNvSpPr>
            <a:spLocks noGrp="1"/>
          </p:cNvSpPr>
          <p:nvPr>
            <p:ph type="sldNum" sz="quarter" idx="12"/>
          </p:nvPr>
        </p:nvSpPr>
        <p:spPr/>
        <p:txBody>
          <a:bodyPr/>
          <a:lstStyle/>
          <a:p>
            <a:fld id="{1DB91315-ACC4-F047-A845-56B7005F5E5C}" type="slidenum">
              <a:rPr lang="it-IT" smtClean="0"/>
              <a:t>‹N›</a:t>
            </a:fld>
            <a:endParaRPr lang="it-IT"/>
          </a:p>
        </p:txBody>
      </p:sp>
    </p:spTree>
    <p:extLst>
      <p:ext uri="{BB962C8B-B14F-4D97-AF65-F5344CB8AC3E}">
        <p14:creationId xmlns:p14="http://schemas.microsoft.com/office/powerpoint/2010/main" val="1985173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BB01F8-740F-A24B-B7D4-92BB76E1A2F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53F33F9-A4B2-7B4D-BC6A-4A101C32B87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2C9E9A9-56BD-5249-B0D5-861CE372A40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C558FA5-9C4E-E341-80DE-3BDB827F02BF}"/>
              </a:ext>
            </a:extLst>
          </p:cNvPr>
          <p:cNvSpPr>
            <a:spLocks noGrp="1"/>
          </p:cNvSpPr>
          <p:nvPr>
            <p:ph type="dt" sz="half" idx="10"/>
          </p:nvPr>
        </p:nvSpPr>
        <p:spPr/>
        <p:txBody>
          <a:bodyPr/>
          <a:lstStyle/>
          <a:p>
            <a:fld id="{37B61538-A99A-45F8-B216-FC5B0BC81615}" type="datetime1">
              <a:rPr lang="it-IT" smtClean="0"/>
              <a:t>20/04/22</a:t>
            </a:fld>
            <a:endParaRPr lang="it-IT"/>
          </a:p>
        </p:txBody>
      </p:sp>
      <p:sp>
        <p:nvSpPr>
          <p:cNvPr id="6" name="Segnaposto piè di pagina 5">
            <a:extLst>
              <a:ext uri="{FF2B5EF4-FFF2-40B4-BE49-F238E27FC236}">
                <a16:creationId xmlns:a16="http://schemas.microsoft.com/office/drawing/2014/main" id="{E999BA79-C7C1-6D4B-9DDD-7B07901D12E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E1C2729-A84D-E048-82F1-120AC2EB89EC}"/>
              </a:ext>
            </a:extLst>
          </p:cNvPr>
          <p:cNvSpPr>
            <a:spLocks noGrp="1"/>
          </p:cNvSpPr>
          <p:nvPr>
            <p:ph type="sldNum" sz="quarter" idx="12"/>
          </p:nvPr>
        </p:nvSpPr>
        <p:spPr/>
        <p:txBody>
          <a:bodyPr/>
          <a:lstStyle/>
          <a:p>
            <a:fld id="{1DB91315-ACC4-F047-A845-56B7005F5E5C}" type="slidenum">
              <a:rPr lang="it-IT" smtClean="0"/>
              <a:t>‹N›</a:t>
            </a:fld>
            <a:endParaRPr lang="it-IT"/>
          </a:p>
        </p:txBody>
      </p:sp>
    </p:spTree>
    <p:extLst>
      <p:ext uri="{BB962C8B-B14F-4D97-AF65-F5344CB8AC3E}">
        <p14:creationId xmlns:p14="http://schemas.microsoft.com/office/powerpoint/2010/main" val="3390318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7D822B-20A3-A544-9208-B4167736100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4D2A006-12A4-7E4B-ACEF-4349A4269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E41521E-2075-BA44-B1EC-3C34445B956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B1A1CE6-BEEC-2B4E-A60C-BA7CBA7716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C4A8027-823D-BF49-88CD-43CAFB7D24A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0E2D540-12C3-2E49-B66D-518B7E122533}"/>
              </a:ext>
            </a:extLst>
          </p:cNvPr>
          <p:cNvSpPr>
            <a:spLocks noGrp="1"/>
          </p:cNvSpPr>
          <p:nvPr>
            <p:ph type="dt" sz="half" idx="10"/>
          </p:nvPr>
        </p:nvSpPr>
        <p:spPr/>
        <p:txBody>
          <a:bodyPr/>
          <a:lstStyle/>
          <a:p>
            <a:fld id="{C258504F-2FA3-4B5E-BF27-EF98BF04B1D1}" type="datetime1">
              <a:rPr lang="it-IT" smtClean="0"/>
              <a:t>20/04/22</a:t>
            </a:fld>
            <a:endParaRPr lang="it-IT"/>
          </a:p>
        </p:txBody>
      </p:sp>
      <p:sp>
        <p:nvSpPr>
          <p:cNvPr id="8" name="Segnaposto piè di pagina 7">
            <a:extLst>
              <a:ext uri="{FF2B5EF4-FFF2-40B4-BE49-F238E27FC236}">
                <a16:creationId xmlns:a16="http://schemas.microsoft.com/office/drawing/2014/main" id="{404DD443-65C8-784E-A6BF-CAE2C3555E1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B9BD053-30BE-A04C-9466-793951F144B9}"/>
              </a:ext>
            </a:extLst>
          </p:cNvPr>
          <p:cNvSpPr>
            <a:spLocks noGrp="1"/>
          </p:cNvSpPr>
          <p:nvPr>
            <p:ph type="sldNum" sz="quarter" idx="12"/>
          </p:nvPr>
        </p:nvSpPr>
        <p:spPr/>
        <p:txBody>
          <a:bodyPr/>
          <a:lstStyle/>
          <a:p>
            <a:fld id="{1DB91315-ACC4-F047-A845-56B7005F5E5C}" type="slidenum">
              <a:rPr lang="it-IT" smtClean="0"/>
              <a:t>‹N›</a:t>
            </a:fld>
            <a:endParaRPr lang="it-IT"/>
          </a:p>
        </p:txBody>
      </p:sp>
    </p:spTree>
    <p:extLst>
      <p:ext uri="{BB962C8B-B14F-4D97-AF65-F5344CB8AC3E}">
        <p14:creationId xmlns:p14="http://schemas.microsoft.com/office/powerpoint/2010/main" val="2569083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F3378C-33DA-A34B-882B-0134112C7BD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D82908B-CCC9-1F43-B43F-83A8134A9372}"/>
              </a:ext>
            </a:extLst>
          </p:cNvPr>
          <p:cNvSpPr>
            <a:spLocks noGrp="1"/>
          </p:cNvSpPr>
          <p:nvPr>
            <p:ph type="dt" sz="half" idx="10"/>
          </p:nvPr>
        </p:nvSpPr>
        <p:spPr/>
        <p:txBody>
          <a:bodyPr/>
          <a:lstStyle/>
          <a:p>
            <a:fld id="{FC2C4C52-1AD2-45AC-96A6-347138335B4A}" type="datetime1">
              <a:rPr lang="it-IT" smtClean="0"/>
              <a:t>20/04/22</a:t>
            </a:fld>
            <a:endParaRPr lang="it-IT"/>
          </a:p>
        </p:txBody>
      </p:sp>
      <p:sp>
        <p:nvSpPr>
          <p:cNvPr id="4" name="Segnaposto piè di pagina 3">
            <a:extLst>
              <a:ext uri="{FF2B5EF4-FFF2-40B4-BE49-F238E27FC236}">
                <a16:creationId xmlns:a16="http://schemas.microsoft.com/office/drawing/2014/main" id="{1CB16FE9-4258-F04B-A8F4-23FA137C7F2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46ADBC5-6C7C-C540-8C78-A3FC7BE7B6E2}"/>
              </a:ext>
            </a:extLst>
          </p:cNvPr>
          <p:cNvSpPr>
            <a:spLocks noGrp="1"/>
          </p:cNvSpPr>
          <p:nvPr>
            <p:ph type="sldNum" sz="quarter" idx="12"/>
          </p:nvPr>
        </p:nvSpPr>
        <p:spPr/>
        <p:txBody>
          <a:bodyPr/>
          <a:lstStyle/>
          <a:p>
            <a:fld id="{1DB91315-ACC4-F047-A845-56B7005F5E5C}" type="slidenum">
              <a:rPr lang="it-IT" smtClean="0"/>
              <a:t>‹N›</a:t>
            </a:fld>
            <a:endParaRPr lang="it-IT"/>
          </a:p>
        </p:txBody>
      </p:sp>
    </p:spTree>
    <p:extLst>
      <p:ext uri="{BB962C8B-B14F-4D97-AF65-F5344CB8AC3E}">
        <p14:creationId xmlns:p14="http://schemas.microsoft.com/office/powerpoint/2010/main" val="3172985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D36530D-3458-944C-BA92-76D9392B7242}"/>
              </a:ext>
            </a:extLst>
          </p:cNvPr>
          <p:cNvSpPr>
            <a:spLocks noGrp="1"/>
          </p:cNvSpPr>
          <p:nvPr>
            <p:ph type="dt" sz="half" idx="10"/>
          </p:nvPr>
        </p:nvSpPr>
        <p:spPr/>
        <p:txBody>
          <a:bodyPr/>
          <a:lstStyle/>
          <a:p>
            <a:fld id="{EC7E7DBE-35F1-4C13-B444-2C9F61D2ED6C}" type="datetime1">
              <a:rPr lang="it-IT" smtClean="0"/>
              <a:t>20/04/22</a:t>
            </a:fld>
            <a:endParaRPr lang="it-IT"/>
          </a:p>
        </p:txBody>
      </p:sp>
      <p:sp>
        <p:nvSpPr>
          <p:cNvPr id="3" name="Segnaposto piè di pagina 2">
            <a:extLst>
              <a:ext uri="{FF2B5EF4-FFF2-40B4-BE49-F238E27FC236}">
                <a16:creationId xmlns:a16="http://schemas.microsoft.com/office/drawing/2014/main" id="{9270206C-0E23-0E4E-9476-EF9A92FF7D6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888A99B-16E7-CE4E-AC06-EA686CFAC0F1}"/>
              </a:ext>
            </a:extLst>
          </p:cNvPr>
          <p:cNvSpPr>
            <a:spLocks noGrp="1"/>
          </p:cNvSpPr>
          <p:nvPr>
            <p:ph type="sldNum" sz="quarter" idx="12"/>
          </p:nvPr>
        </p:nvSpPr>
        <p:spPr/>
        <p:txBody>
          <a:bodyPr/>
          <a:lstStyle/>
          <a:p>
            <a:fld id="{1DB91315-ACC4-F047-A845-56B7005F5E5C}" type="slidenum">
              <a:rPr lang="it-IT" smtClean="0"/>
              <a:t>‹N›</a:t>
            </a:fld>
            <a:endParaRPr lang="it-IT"/>
          </a:p>
        </p:txBody>
      </p:sp>
    </p:spTree>
    <p:extLst>
      <p:ext uri="{BB962C8B-B14F-4D97-AF65-F5344CB8AC3E}">
        <p14:creationId xmlns:p14="http://schemas.microsoft.com/office/powerpoint/2010/main" val="2217992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0A2B41-F616-E648-98DA-90E3ACBDA11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D1BC46-E8FB-2943-AE91-8ED79F1C9C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A09A06E-69B4-F944-82DC-D143A7AD41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ED56408-BEF0-4D49-9448-DA61B9C14E6C}"/>
              </a:ext>
            </a:extLst>
          </p:cNvPr>
          <p:cNvSpPr>
            <a:spLocks noGrp="1"/>
          </p:cNvSpPr>
          <p:nvPr>
            <p:ph type="dt" sz="half" idx="10"/>
          </p:nvPr>
        </p:nvSpPr>
        <p:spPr/>
        <p:txBody>
          <a:bodyPr/>
          <a:lstStyle/>
          <a:p>
            <a:fld id="{61DC964C-3623-4752-BA7C-A812A0D66958}" type="datetime1">
              <a:rPr lang="it-IT" smtClean="0"/>
              <a:t>20/04/22</a:t>
            </a:fld>
            <a:endParaRPr lang="it-IT"/>
          </a:p>
        </p:txBody>
      </p:sp>
      <p:sp>
        <p:nvSpPr>
          <p:cNvPr id="6" name="Segnaposto piè di pagina 5">
            <a:extLst>
              <a:ext uri="{FF2B5EF4-FFF2-40B4-BE49-F238E27FC236}">
                <a16:creationId xmlns:a16="http://schemas.microsoft.com/office/drawing/2014/main" id="{F5717E98-989E-7442-B4D7-E2A308E4B8E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B5AF9D9-4243-2542-99B6-33E5CCF29BF4}"/>
              </a:ext>
            </a:extLst>
          </p:cNvPr>
          <p:cNvSpPr>
            <a:spLocks noGrp="1"/>
          </p:cNvSpPr>
          <p:nvPr>
            <p:ph type="sldNum" sz="quarter" idx="12"/>
          </p:nvPr>
        </p:nvSpPr>
        <p:spPr/>
        <p:txBody>
          <a:bodyPr/>
          <a:lstStyle/>
          <a:p>
            <a:fld id="{1DB91315-ACC4-F047-A845-56B7005F5E5C}" type="slidenum">
              <a:rPr lang="it-IT" smtClean="0"/>
              <a:t>‹N›</a:t>
            </a:fld>
            <a:endParaRPr lang="it-IT"/>
          </a:p>
        </p:txBody>
      </p:sp>
    </p:spTree>
    <p:extLst>
      <p:ext uri="{BB962C8B-B14F-4D97-AF65-F5344CB8AC3E}">
        <p14:creationId xmlns:p14="http://schemas.microsoft.com/office/powerpoint/2010/main" val="3558302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FA9ACB-DD01-1046-9833-99F7E504103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F2570F9-019F-764B-940E-77913AF6B5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5B40E4C-F8D1-CF49-80BF-43B3D9EA69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627A275-65CB-A64A-A6D8-A2B3908DDF84}"/>
              </a:ext>
            </a:extLst>
          </p:cNvPr>
          <p:cNvSpPr>
            <a:spLocks noGrp="1"/>
          </p:cNvSpPr>
          <p:nvPr>
            <p:ph type="dt" sz="half" idx="10"/>
          </p:nvPr>
        </p:nvSpPr>
        <p:spPr/>
        <p:txBody>
          <a:bodyPr/>
          <a:lstStyle/>
          <a:p>
            <a:fld id="{EB2D60C4-5EB8-4290-9FEC-F0317129230E}" type="datetime1">
              <a:rPr lang="it-IT" smtClean="0"/>
              <a:t>20/04/22</a:t>
            </a:fld>
            <a:endParaRPr lang="it-IT"/>
          </a:p>
        </p:txBody>
      </p:sp>
      <p:sp>
        <p:nvSpPr>
          <p:cNvPr id="6" name="Segnaposto piè di pagina 5">
            <a:extLst>
              <a:ext uri="{FF2B5EF4-FFF2-40B4-BE49-F238E27FC236}">
                <a16:creationId xmlns:a16="http://schemas.microsoft.com/office/drawing/2014/main" id="{0C7812FD-E2C7-0E43-8CE0-79F76205AF1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B6A388D-86B0-FE4B-918F-5D157C071104}"/>
              </a:ext>
            </a:extLst>
          </p:cNvPr>
          <p:cNvSpPr>
            <a:spLocks noGrp="1"/>
          </p:cNvSpPr>
          <p:nvPr>
            <p:ph type="sldNum" sz="quarter" idx="12"/>
          </p:nvPr>
        </p:nvSpPr>
        <p:spPr/>
        <p:txBody>
          <a:bodyPr/>
          <a:lstStyle/>
          <a:p>
            <a:fld id="{1DB91315-ACC4-F047-A845-56B7005F5E5C}" type="slidenum">
              <a:rPr lang="it-IT" smtClean="0"/>
              <a:t>‹N›</a:t>
            </a:fld>
            <a:endParaRPr lang="it-IT"/>
          </a:p>
        </p:txBody>
      </p:sp>
    </p:spTree>
    <p:extLst>
      <p:ext uri="{BB962C8B-B14F-4D97-AF65-F5344CB8AC3E}">
        <p14:creationId xmlns:p14="http://schemas.microsoft.com/office/powerpoint/2010/main" val="966202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0135621-4F7E-174C-B034-E53054C0A1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C17F1C9-D369-554D-A3D4-2927BA4742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8EF3B60-EEEB-F742-A20F-A2707C941A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5D641-827E-4E95-A32C-42023591C6D3}" type="datetime1">
              <a:rPr lang="it-IT" smtClean="0"/>
              <a:t>20/04/22</a:t>
            </a:fld>
            <a:endParaRPr lang="it-IT"/>
          </a:p>
        </p:txBody>
      </p:sp>
      <p:sp>
        <p:nvSpPr>
          <p:cNvPr id="5" name="Segnaposto piè di pagina 4">
            <a:extLst>
              <a:ext uri="{FF2B5EF4-FFF2-40B4-BE49-F238E27FC236}">
                <a16:creationId xmlns:a16="http://schemas.microsoft.com/office/drawing/2014/main" id="{70BDEDFD-F548-2C42-94FC-BAC1CAF915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54A670FD-47BC-5F45-8380-8E369C1423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91315-ACC4-F047-A845-56B7005F5E5C}" type="slidenum">
              <a:rPr lang="it-IT" smtClean="0"/>
              <a:t>‹N›</a:t>
            </a:fld>
            <a:endParaRPr lang="it-IT"/>
          </a:p>
        </p:txBody>
      </p:sp>
    </p:spTree>
    <p:extLst>
      <p:ext uri="{BB962C8B-B14F-4D97-AF65-F5344CB8AC3E}">
        <p14:creationId xmlns:p14="http://schemas.microsoft.com/office/powerpoint/2010/main" val="1893135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jpeg"/><Relationship Id="rId5" Type="http://schemas.openxmlformats.org/officeDocument/2006/relationships/image" Target="../media/image16.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occhiazzurrionlus.org/" TargetMode="External"/><Relationship Id="rId2" Type="http://schemas.openxmlformats.org/officeDocument/2006/relationships/hyperlink" Target="mailto:info@occhiazzurrionlus.org"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3908C7B2-DFD6-8A46-B7A5-0A742DE47F22}"/>
              </a:ext>
            </a:extLst>
          </p:cNvPr>
          <p:cNvSpPr>
            <a:spLocks noGrp="1"/>
          </p:cNvSpPr>
          <p:nvPr>
            <p:ph type="title"/>
          </p:nvPr>
        </p:nvSpPr>
        <p:spPr>
          <a:xfrm>
            <a:off x="640079" y="2053641"/>
            <a:ext cx="3669161" cy="2760098"/>
          </a:xfrm>
        </p:spPr>
        <p:txBody>
          <a:bodyPr>
            <a:normAutofit/>
          </a:bodyPr>
          <a:lstStyle/>
          <a:p>
            <a:pPr algn="ctr"/>
            <a:r>
              <a:rPr lang="it-IT" sz="8000" b="1" dirty="0">
                <a:solidFill>
                  <a:srgbClr val="FFFFFF"/>
                </a:solidFill>
              </a:rPr>
              <a:t>CR² </a:t>
            </a:r>
            <a:br>
              <a:rPr lang="it-IT" sz="8000" b="1" dirty="0"/>
            </a:br>
            <a:r>
              <a:rPr lang="it-IT" sz="8000" b="1" dirty="0">
                <a:solidFill>
                  <a:srgbClr val="FFFFFF"/>
                </a:solidFill>
              </a:rPr>
              <a:t>SINAPSI</a:t>
            </a:r>
            <a:endParaRPr lang="it-IT" dirty="0"/>
          </a:p>
        </p:txBody>
      </p:sp>
      <p:sp>
        <p:nvSpPr>
          <p:cNvPr id="3" name="Segnaposto contenuto 2">
            <a:extLst>
              <a:ext uri="{FF2B5EF4-FFF2-40B4-BE49-F238E27FC236}">
                <a16:creationId xmlns:a16="http://schemas.microsoft.com/office/drawing/2014/main" id="{4CE7F115-C295-9A48-B010-B4572A8CCADB}"/>
              </a:ext>
            </a:extLst>
          </p:cNvPr>
          <p:cNvSpPr>
            <a:spLocks noGrp="1"/>
          </p:cNvSpPr>
          <p:nvPr>
            <p:ph idx="1"/>
          </p:nvPr>
        </p:nvSpPr>
        <p:spPr>
          <a:xfrm>
            <a:off x="5836734" y="2228966"/>
            <a:ext cx="5911635" cy="4092917"/>
          </a:xfrm>
        </p:spPr>
        <p:txBody>
          <a:bodyPr anchor="ctr">
            <a:normAutofit/>
          </a:bodyPr>
          <a:lstStyle/>
          <a:p>
            <a:pPr marL="0" indent="0" algn="ctr">
              <a:buNone/>
            </a:pPr>
            <a:r>
              <a:rPr lang="de-DE" sz="2500" b="1" dirty="0">
                <a:solidFill>
                  <a:srgbClr val="4A7FC9"/>
                </a:solidFill>
                <a:latin typeface="+mj-lt"/>
              </a:rPr>
              <a:t>C</a:t>
            </a:r>
            <a:r>
              <a:rPr lang="de-DE" sz="2500" b="1" dirty="0">
                <a:solidFill>
                  <a:srgbClr val="000000"/>
                </a:solidFill>
                <a:latin typeface="+mj-lt"/>
              </a:rPr>
              <a:t>entro </a:t>
            </a:r>
            <a:r>
              <a:rPr lang="de-DE" sz="2500" b="1" dirty="0" err="1">
                <a:solidFill>
                  <a:srgbClr val="4A7FC9"/>
                </a:solidFill>
                <a:latin typeface="+mj-lt"/>
              </a:rPr>
              <a:t>R</a:t>
            </a:r>
            <a:r>
              <a:rPr lang="de-DE" sz="2500" b="1" dirty="0" err="1">
                <a:solidFill>
                  <a:srgbClr val="000000"/>
                </a:solidFill>
                <a:latin typeface="+mj-lt"/>
              </a:rPr>
              <a:t>icreativo</a:t>
            </a:r>
            <a:r>
              <a:rPr lang="de-DE" sz="2500" b="1" dirty="0">
                <a:solidFill>
                  <a:srgbClr val="000000"/>
                </a:solidFill>
                <a:latin typeface="+mj-lt"/>
              </a:rPr>
              <a:t> e </a:t>
            </a:r>
            <a:r>
              <a:rPr lang="de-DE" sz="2500" b="1" dirty="0" err="1">
                <a:solidFill>
                  <a:srgbClr val="4A7FC9"/>
                </a:solidFill>
                <a:latin typeface="+mj-lt"/>
              </a:rPr>
              <a:t>R</a:t>
            </a:r>
            <a:r>
              <a:rPr lang="de-DE" sz="2500" b="1" dirty="0" err="1">
                <a:solidFill>
                  <a:srgbClr val="000000"/>
                </a:solidFill>
                <a:latin typeface="+mj-lt"/>
              </a:rPr>
              <a:t>iabilitativo</a:t>
            </a:r>
            <a:r>
              <a:rPr lang="de-DE" sz="2500" b="1" dirty="0">
                <a:solidFill>
                  <a:srgbClr val="000000"/>
                </a:solidFill>
                <a:latin typeface="+mj-lt"/>
              </a:rPr>
              <a:t>​</a:t>
            </a:r>
            <a:br>
              <a:rPr lang="de-DE" sz="2500" b="1" dirty="0">
                <a:latin typeface="+mj-lt"/>
              </a:rPr>
            </a:br>
            <a:r>
              <a:rPr lang="de-DE" sz="2500" b="1" dirty="0">
                <a:solidFill>
                  <a:srgbClr val="000000"/>
                </a:solidFill>
                <a:latin typeface="+mj-lt"/>
              </a:rPr>
              <a:t>​</a:t>
            </a:r>
            <a:br>
              <a:rPr lang="de-DE" sz="2500" b="1" dirty="0">
                <a:latin typeface="+mj-lt"/>
              </a:rPr>
            </a:br>
            <a:r>
              <a:rPr lang="de-DE" sz="2500" b="1" dirty="0" err="1">
                <a:solidFill>
                  <a:srgbClr val="4A7FC9"/>
                </a:solidFill>
                <a:latin typeface="+mj-lt"/>
              </a:rPr>
              <a:t>S</a:t>
            </a:r>
            <a:r>
              <a:rPr lang="de-DE" sz="2500" b="1" dirty="0" err="1">
                <a:solidFill>
                  <a:srgbClr val="000000"/>
                </a:solidFill>
                <a:latin typeface="+mj-lt"/>
              </a:rPr>
              <a:t>ustainable</a:t>
            </a:r>
            <a:r>
              <a:rPr lang="de-DE" sz="2500" b="1" dirty="0">
                <a:solidFill>
                  <a:srgbClr val="000000"/>
                </a:solidFill>
                <a:latin typeface="+mj-lt"/>
              </a:rPr>
              <a:t> </a:t>
            </a:r>
            <a:r>
              <a:rPr lang="de-DE" sz="2500" b="1" dirty="0">
                <a:solidFill>
                  <a:srgbClr val="4A7FC9"/>
                </a:solidFill>
                <a:latin typeface="+mj-lt"/>
              </a:rPr>
              <a:t>I</a:t>
            </a:r>
            <a:r>
              <a:rPr lang="de-DE" sz="2500" b="1" dirty="0">
                <a:solidFill>
                  <a:srgbClr val="000000"/>
                </a:solidFill>
                <a:latin typeface="+mj-lt"/>
              </a:rPr>
              <a:t>nnovative</a:t>
            </a:r>
            <a:endParaRPr lang="de-DE" sz="2500" b="1" dirty="0">
              <a:solidFill>
                <a:srgbClr val="000000"/>
              </a:solidFill>
              <a:latin typeface="+mj-lt"/>
              <a:cs typeface="Calibri Light"/>
            </a:endParaRPr>
          </a:p>
          <a:p>
            <a:pPr marL="0" indent="0" algn="ctr">
              <a:buNone/>
            </a:pPr>
            <a:r>
              <a:rPr lang="de-DE" sz="2500" b="1" dirty="0">
                <a:solidFill>
                  <a:srgbClr val="000000"/>
                </a:solidFill>
                <a:latin typeface="+mj-lt"/>
              </a:rPr>
              <a:t> </a:t>
            </a:r>
            <a:r>
              <a:rPr lang="de-DE" sz="2500" b="1" dirty="0" err="1">
                <a:solidFill>
                  <a:srgbClr val="4A7FC9"/>
                </a:solidFill>
                <a:latin typeface="+mj-lt"/>
              </a:rPr>
              <a:t>N</a:t>
            </a:r>
            <a:r>
              <a:rPr lang="de-DE" sz="2500" b="1" dirty="0" err="1">
                <a:solidFill>
                  <a:srgbClr val="000000"/>
                </a:solidFill>
                <a:latin typeface="+mj-lt"/>
              </a:rPr>
              <a:t>eural</a:t>
            </a:r>
            <a:r>
              <a:rPr lang="de-DE" sz="2500" b="1" dirty="0">
                <a:solidFill>
                  <a:srgbClr val="000000"/>
                </a:solidFill>
                <a:latin typeface="+mj-lt"/>
              </a:rPr>
              <a:t> </a:t>
            </a:r>
            <a:r>
              <a:rPr lang="de-DE" sz="2500" b="1" dirty="0">
                <a:solidFill>
                  <a:srgbClr val="4A7FC9"/>
                </a:solidFill>
                <a:latin typeface="+mj-lt"/>
              </a:rPr>
              <a:t>A</a:t>
            </a:r>
            <a:r>
              <a:rPr lang="de-DE" sz="2500" b="1" dirty="0">
                <a:solidFill>
                  <a:srgbClr val="000000"/>
                </a:solidFill>
                <a:latin typeface="+mj-lt"/>
              </a:rPr>
              <a:t>rchitecture </a:t>
            </a:r>
            <a:r>
              <a:rPr lang="de-DE" sz="2500" b="1" dirty="0">
                <a:solidFill>
                  <a:srgbClr val="4A7FC9"/>
                </a:solidFill>
                <a:latin typeface="+mj-lt"/>
              </a:rPr>
              <a:t>P</a:t>
            </a:r>
            <a:r>
              <a:rPr lang="de-DE" sz="2500" b="1" dirty="0">
                <a:solidFill>
                  <a:srgbClr val="000000"/>
                </a:solidFill>
                <a:latin typeface="+mj-lt"/>
              </a:rPr>
              <a:t>oli </a:t>
            </a:r>
            <a:endParaRPr lang="de-DE" sz="2500" b="1" dirty="0">
              <a:solidFill>
                <a:srgbClr val="000000"/>
              </a:solidFill>
              <a:latin typeface="+mj-lt"/>
              <a:cs typeface="Calibri Light"/>
            </a:endParaRPr>
          </a:p>
          <a:p>
            <a:pPr marL="0" indent="0" algn="ctr">
              <a:buNone/>
            </a:pPr>
            <a:r>
              <a:rPr lang="de-DE" sz="2500" b="1" dirty="0" err="1">
                <a:solidFill>
                  <a:srgbClr val="4A7FC9"/>
                </a:solidFill>
                <a:latin typeface="+mj-lt"/>
              </a:rPr>
              <a:t>S</a:t>
            </a:r>
            <a:r>
              <a:rPr lang="de-DE" sz="2500" b="1" dirty="0" err="1">
                <a:solidFill>
                  <a:srgbClr val="000000"/>
                </a:solidFill>
                <a:latin typeface="+mj-lt"/>
              </a:rPr>
              <a:t>ynaesthetic</a:t>
            </a:r>
            <a:r>
              <a:rPr lang="de-DE" sz="2500" b="1" dirty="0">
                <a:solidFill>
                  <a:srgbClr val="000000"/>
                </a:solidFill>
                <a:latin typeface="+mj-lt"/>
              </a:rPr>
              <a:t> </a:t>
            </a:r>
            <a:r>
              <a:rPr lang="de-DE" sz="2500" b="1" dirty="0">
                <a:solidFill>
                  <a:srgbClr val="4A7FC9"/>
                </a:solidFill>
                <a:latin typeface="+mj-lt"/>
              </a:rPr>
              <a:t>I</a:t>
            </a:r>
            <a:r>
              <a:rPr lang="de-DE" sz="2500" b="1" dirty="0">
                <a:solidFill>
                  <a:srgbClr val="000000"/>
                </a:solidFill>
                <a:latin typeface="+mj-lt"/>
              </a:rPr>
              <a:t>nteraction​</a:t>
            </a:r>
            <a:br>
              <a:rPr lang="de-DE" sz="2400" b="1" dirty="0">
                <a:latin typeface="Calibri Light"/>
              </a:rPr>
            </a:br>
            <a:r>
              <a:rPr lang="de-DE" sz="2400" b="1" dirty="0">
                <a:solidFill>
                  <a:srgbClr val="000000"/>
                </a:solidFill>
              </a:rPr>
              <a:t>​</a:t>
            </a:r>
          </a:p>
          <a:p>
            <a:pPr marL="0" indent="0" algn="ctr">
              <a:buNone/>
            </a:pPr>
            <a:endParaRPr lang="de-DE" sz="2400" b="1" dirty="0">
              <a:solidFill>
                <a:srgbClr val="000000"/>
              </a:solidFill>
            </a:endParaRPr>
          </a:p>
          <a:p>
            <a:pPr marL="0" indent="0" algn="ctr">
              <a:buNone/>
            </a:pPr>
            <a:endParaRPr lang="de-DE" sz="2400" b="1" dirty="0">
              <a:solidFill>
                <a:srgbClr val="000000"/>
              </a:solidFill>
            </a:endParaRPr>
          </a:p>
          <a:p>
            <a:pPr marL="0" indent="0" algn="ctr" rtl="0" fontAlgn="base">
              <a:buNone/>
            </a:pPr>
            <a:endParaRPr lang="en-US" sz="1000" b="0" i="0" dirty="0">
              <a:effectLst/>
              <a:latin typeface="Calibri Light"/>
              <a:cs typeface="Calibri Light"/>
            </a:endParaRPr>
          </a:p>
          <a:p>
            <a:pPr marL="0" indent="0" algn="ctr">
              <a:buNone/>
            </a:pPr>
            <a:endParaRPr lang="it-IT" sz="2400" b="1" dirty="0">
              <a:solidFill>
                <a:srgbClr val="000000"/>
              </a:solidFill>
            </a:endParaRPr>
          </a:p>
        </p:txBody>
      </p:sp>
      <p:pic>
        <p:nvPicPr>
          <p:cNvPr id="7" name="Immagine 6">
            <a:extLst>
              <a:ext uri="{FF2B5EF4-FFF2-40B4-BE49-F238E27FC236}">
                <a16:creationId xmlns:a16="http://schemas.microsoft.com/office/drawing/2014/main" id="{C8891E95-1948-43CA-A03F-CC38B779A5FA}"/>
              </a:ext>
            </a:extLst>
          </p:cNvPr>
          <p:cNvPicPr>
            <a:picLocks noChangeAspect="1"/>
          </p:cNvPicPr>
          <p:nvPr/>
        </p:nvPicPr>
        <p:blipFill>
          <a:blip r:embed="rId3"/>
          <a:stretch>
            <a:fillRect/>
          </a:stretch>
        </p:blipFill>
        <p:spPr>
          <a:xfrm>
            <a:off x="10946167" y="115182"/>
            <a:ext cx="1142829" cy="1142829"/>
          </a:xfrm>
          <a:prstGeom prst="rect">
            <a:avLst/>
          </a:prstGeom>
        </p:spPr>
      </p:pic>
      <p:sp>
        <p:nvSpPr>
          <p:cNvPr id="4" name="Segnaposto numero diapositiva 3">
            <a:extLst>
              <a:ext uri="{FF2B5EF4-FFF2-40B4-BE49-F238E27FC236}">
                <a16:creationId xmlns:a16="http://schemas.microsoft.com/office/drawing/2014/main" id="{AA044170-CDB7-41CB-8E7F-8A7322F84288}"/>
              </a:ext>
            </a:extLst>
          </p:cNvPr>
          <p:cNvSpPr>
            <a:spLocks noGrp="1"/>
          </p:cNvSpPr>
          <p:nvPr>
            <p:ph type="sldNum" sz="quarter" idx="12"/>
          </p:nvPr>
        </p:nvSpPr>
        <p:spPr>
          <a:xfrm>
            <a:off x="9245600" y="6407150"/>
            <a:ext cx="2743200" cy="365125"/>
          </a:xfrm>
        </p:spPr>
        <p:txBody>
          <a:bodyPr/>
          <a:lstStyle/>
          <a:p>
            <a:fld id="{1DB91315-ACC4-F047-A845-56B7005F5E5C}" type="slidenum">
              <a:rPr lang="it-IT" dirty="0" smtClean="0">
                <a:solidFill>
                  <a:srgbClr val="4A7FC9"/>
                </a:solidFill>
                <a:latin typeface="+mj-lt"/>
              </a:rPr>
              <a:t>1</a:t>
            </a:fld>
            <a:endParaRPr lang="it-IT" dirty="0">
              <a:solidFill>
                <a:srgbClr val="4A7FC9"/>
              </a:solidFill>
              <a:latin typeface="+mj-lt"/>
              <a:cs typeface="Calibri"/>
            </a:endParaRPr>
          </a:p>
        </p:txBody>
      </p:sp>
    </p:spTree>
    <p:extLst>
      <p:ext uri="{BB962C8B-B14F-4D97-AF65-F5344CB8AC3E}">
        <p14:creationId xmlns:p14="http://schemas.microsoft.com/office/powerpoint/2010/main" val="1079743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a:bodyPr>
          <a:lstStyle/>
          <a:p>
            <a:pPr algn="ctr"/>
            <a:r>
              <a:rPr lang="it-IT" b="1" dirty="0">
                <a:solidFill>
                  <a:srgbClr val="4A7FC9"/>
                </a:solidFill>
              </a:rPr>
              <a:t>Social services</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rmAutofit/>
          </a:bodyPr>
          <a:lstStyle/>
          <a:p>
            <a:pPr marL="0" lvl="0" indent="0" algn="just">
              <a:buNone/>
            </a:pPr>
            <a:r>
              <a:rPr lang="en-GB" sz="1500" dirty="0">
                <a:latin typeface="+mj-lt"/>
              </a:rPr>
              <a:t>The social and health services are often lacking because the users are more and more numerous and the therapies are sometimes inadequate.</a:t>
            </a:r>
          </a:p>
          <a:p>
            <a:pPr marL="0" lvl="0" indent="0" algn="just">
              <a:buNone/>
            </a:pPr>
            <a:r>
              <a:rPr lang="en-GB" sz="1500" dirty="0">
                <a:latin typeface="+mj-lt"/>
              </a:rPr>
              <a:t>The administration of standard protocols does not meet the needs of a family that needs a personalized approach for their disabled child. The effort of the social-health system must be aimed at giving singular answers that correspond to singular needs, in a dynamic of continuous updating of the support measures based on observation and review of the enabling and rehabilitative actions. </a:t>
            </a:r>
          </a:p>
          <a:p>
            <a:pPr marL="0" lvl="0" indent="0" algn="just">
              <a:buNone/>
            </a:pPr>
            <a:r>
              <a:rPr lang="en-GB" sz="1500" dirty="0">
                <a:latin typeface="+mj-lt"/>
              </a:rPr>
              <a:t>This approach is effective and not necessarily expensive when it becomes a standard and both facilities and operators are adequate to the request. </a:t>
            </a:r>
          </a:p>
          <a:p>
            <a:pPr marL="0" lvl="0" indent="0" algn="just">
              <a:buNone/>
            </a:pPr>
            <a:r>
              <a:rPr lang="en-GB" sz="1500" dirty="0">
                <a:latin typeface="+mj-lt"/>
              </a:rPr>
              <a:t>Much must be done in terms of a specialist approach, such as encouraging universities and reference </a:t>
            </a:r>
            <a:r>
              <a:rPr lang="en-GB" sz="1500" dirty="0" err="1">
                <a:latin typeface="+mj-lt"/>
              </a:rPr>
              <a:t>centers</a:t>
            </a:r>
            <a:r>
              <a:rPr lang="en-GB" sz="1500" dirty="0">
                <a:latin typeface="+mj-lt"/>
              </a:rPr>
              <a:t> to create highly qualified and specialized training courses.</a:t>
            </a:r>
          </a:p>
          <a:p>
            <a:pPr marL="0" lvl="0" indent="0" algn="just">
              <a:buNone/>
            </a:pPr>
            <a:endParaRPr lang="de-DE" sz="1500" b="1" dirty="0"/>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771398" y="6470701"/>
            <a:ext cx="580945" cy="444173"/>
          </a:xfrm>
        </p:spPr>
        <p:txBody>
          <a:bodyPr/>
          <a:lstStyle/>
          <a:p>
            <a:pPr algn="l"/>
            <a:fld id="{1DB91315-ACC4-F047-A845-56B7005F5E5C}" type="slidenum">
              <a:rPr lang="it-IT" smtClean="0">
                <a:solidFill>
                  <a:schemeClr val="bg1"/>
                </a:solidFill>
                <a:latin typeface="+mj-lt"/>
              </a:rPr>
              <a:pPr algn="l"/>
              <a:t>10</a:t>
            </a:fld>
            <a:endParaRPr lang="it-IT" dirty="0">
              <a:solidFill>
                <a:schemeClr val="bg1"/>
              </a:solidFill>
              <a:latin typeface="+mj-lt"/>
            </a:endParaRPr>
          </a:p>
        </p:txBody>
      </p:sp>
      <p:pic>
        <p:nvPicPr>
          <p:cNvPr id="41" name="Immagine 40">
            <a:extLst>
              <a:ext uri="{FF2B5EF4-FFF2-40B4-BE49-F238E27FC236}">
                <a16:creationId xmlns:a16="http://schemas.microsoft.com/office/drawing/2014/main" id="{BF3A381D-A091-4046-924C-1D6B5E29F339}"/>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1140570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98488" y="1670242"/>
            <a:ext cx="3867912" cy="1570481"/>
          </a:xfrm>
        </p:spPr>
        <p:txBody>
          <a:bodyPr>
            <a:normAutofit/>
          </a:bodyPr>
          <a:lstStyle/>
          <a:p>
            <a:pPr algn="ctr"/>
            <a:r>
              <a:rPr lang="it-IT" b="1" dirty="0" err="1">
                <a:solidFill>
                  <a:srgbClr val="4A7FC9"/>
                </a:solidFill>
              </a:rPr>
              <a:t>Summer</a:t>
            </a:r>
            <a:r>
              <a:rPr lang="it-IT" b="1" dirty="0">
                <a:solidFill>
                  <a:srgbClr val="4A7FC9"/>
                </a:solidFill>
              </a:rPr>
              <a:t> camp:</a:t>
            </a:r>
            <a:br>
              <a:rPr lang="it-IT" b="1" dirty="0">
                <a:solidFill>
                  <a:srgbClr val="4A7FC9"/>
                </a:solidFill>
              </a:rPr>
            </a:br>
            <a:r>
              <a:rPr lang="it-IT" b="1" dirty="0">
                <a:solidFill>
                  <a:srgbClr val="4A7FC9"/>
                </a:solidFill>
              </a:rPr>
              <a:t>DESCRIPTION</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rmAutofit/>
          </a:bodyPr>
          <a:lstStyle/>
          <a:p>
            <a:pPr marL="0" lvl="0" indent="0" algn="just">
              <a:buNone/>
            </a:pPr>
            <a:r>
              <a:rPr lang="en-GB" sz="1500" dirty="0">
                <a:latin typeface="+mj-lt"/>
              </a:rPr>
              <a:t>Since 2018, </a:t>
            </a:r>
            <a:r>
              <a:rPr lang="en-GB" sz="1500" dirty="0" err="1">
                <a:latin typeface="+mj-lt"/>
              </a:rPr>
              <a:t>Occhi</a:t>
            </a:r>
            <a:r>
              <a:rPr lang="en-GB" sz="1500" dirty="0">
                <a:latin typeface="+mj-lt"/>
              </a:rPr>
              <a:t> Azzurri ONLUS has held the first Summer </a:t>
            </a:r>
            <a:r>
              <a:rPr lang="en-GB" sz="1500" dirty="0" err="1">
                <a:latin typeface="+mj-lt"/>
              </a:rPr>
              <a:t>Center</a:t>
            </a:r>
            <a:r>
              <a:rPr lang="en-GB" sz="1500" dirty="0">
                <a:latin typeface="+mj-lt"/>
              </a:rPr>
              <a:t> designed for children with disabilities who could not find an adequate response in the other summer initiatives of the city. The activities were designed and implemented in a tailor-made way to the needs of minors, from mobility to nutrition, from sociability to the enhancement of autonomy. </a:t>
            </a:r>
          </a:p>
          <a:p>
            <a:pPr marL="0" lvl="0" indent="0" algn="just">
              <a:buNone/>
            </a:pPr>
            <a:r>
              <a:rPr lang="en-GB" sz="1500" dirty="0">
                <a:latin typeface="+mj-lt"/>
              </a:rPr>
              <a:t>The Summer </a:t>
            </a:r>
            <a:r>
              <a:rPr lang="en-GB" sz="1500" dirty="0" err="1">
                <a:latin typeface="+mj-lt"/>
              </a:rPr>
              <a:t>Center</a:t>
            </a:r>
            <a:r>
              <a:rPr lang="en-GB" sz="1500" dirty="0">
                <a:latin typeface="+mj-lt"/>
              </a:rPr>
              <a:t> represented a conciliatory response for parents worried about offering qualified opportunities to their children in the school holiday period. In 2020, the Summer </a:t>
            </a:r>
            <a:r>
              <a:rPr lang="en-GB" sz="1500" dirty="0" err="1">
                <a:latin typeface="+mj-lt"/>
              </a:rPr>
              <a:t>Center</a:t>
            </a:r>
            <a:r>
              <a:rPr lang="en-GB" sz="1500" dirty="0">
                <a:latin typeface="+mj-lt"/>
              </a:rPr>
              <a:t> was held for the third time. The project has been consolidated and the synergy between the Association and the volunteers has been established, giving life to an efficient and functional working model.</a:t>
            </a:r>
          </a:p>
          <a:p>
            <a:pPr marL="0" lvl="0" indent="0" algn="just">
              <a:buNone/>
            </a:pPr>
            <a:r>
              <a:rPr lang="en-GB" sz="1500" dirty="0">
                <a:latin typeface="+mj-lt"/>
              </a:rPr>
              <a:t>There were opportunities for games and activities designed and aimed at ENABLING skills, making the summer break an opportunity for growth and stimulation. It was a continuation of the activities carried out during the year aimed at learning and refining the skills of being together with other children.</a:t>
            </a:r>
          </a:p>
          <a:p>
            <a:pPr marL="0" lvl="0" indent="0" algn="just">
              <a:buNone/>
            </a:pPr>
            <a:endParaRPr lang="it-IT" sz="1500" b="1" dirty="0">
              <a:latin typeface="Calibri Light" panose="020F0302020204030204"/>
            </a:endParaRPr>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773840" y="6516458"/>
            <a:ext cx="416721" cy="365125"/>
          </a:xfrm>
        </p:spPr>
        <p:txBody>
          <a:bodyPr/>
          <a:lstStyle/>
          <a:p>
            <a:pPr algn="l"/>
            <a:fld id="{1DB91315-ACC4-F047-A845-56B7005F5E5C}" type="slidenum">
              <a:rPr lang="it-IT" smtClean="0">
                <a:solidFill>
                  <a:schemeClr val="bg1"/>
                </a:solidFill>
                <a:latin typeface="+mj-lt"/>
              </a:rPr>
              <a:pPr algn="l"/>
              <a:t>11</a:t>
            </a:fld>
            <a:endParaRPr lang="it-IT" dirty="0">
              <a:solidFill>
                <a:schemeClr val="bg1"/>
              </a:solidFill>
              <a:latin typeface="+mj-lt"/>
            </a:endParaRPr>
          </a:p>
        </p:txBody>
      </p:sp>
      <p:pic>
        <p:nvPicPr>
          <p:cNvPr id="41" name="Immagine 40">
            <a:extLst>
              <a:ext uri="{FF2B5EF4-FFF2-40B4-BE49-F238E27FC236}">
                <a16:creationId xmlns:a16="http://schemas.microsoft.com/office/drawing/2014/main" id="{29F42CA2-3BE5-4881-8BA3-93F269435C7C}"/>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2097286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83819" y="1324960"/>
            <a:ext cx="3867912" cy="2477103"/>
          </a:xfrm>
        </p:spPr>
        <p:txBody>
          <a:bodyPr>
            <a:normAutofit/>
          </a:bodyPr>
          <a:lstStyle/>
          <a:p>
            <a:pPr algn="ctr"/>
            <a:r>
              <a:rPr lang="it-IT" b="1" dirty="0" err="1">
                <a:solidFill>
                  <a:srgbClr val="4A7FC9"/>
                </a:solidFill>
              </a:rPr>
              <a:t>Summer</a:t>
            </a:r>
            <a:r>
              <a:rPr lang="it-IT" b="1" dirty="0">
                <a:solidFill>
                  <a:srgbClr val="4A7FC9"/>
                </a:solidFill>
              </a:rPr>
              <a:t> camp:</a:t>
            </a:r>
            <a:br>
              <a:rPr lang="it-IT" b="1" dirty="0">
                <a:solidFill>
                  <a:srgbClr val="4A7FC9"/>
                </a:solidFill>
              </a:rPr>
            </a:br>
            <a:r>
              <a:rPr lang="it-IT" b="1" dirty="0">
                <a:solidFill>
                  <a:srgbClr val="4A7FC9"/>
                </a:solidFill>
              </a:rPr>
              <a:t>DESCRIPTION</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Autofit/>
          </a:bodyPr>
          <a:lstStyle/>
          <a:p>
            <a:pPr marL="0" lvl="0" indent="0" algn="just">
              <a:buNone/>
            </a:pPr>
            <a:endParaRPr lang="en-GB" sz="1600" dirty="0">
              <a:latin typeface="+mj-lt"/>
            </a:endParaRPr>
          </a:p>
          <a:p>
            <a:pPr marL="0" lvl="0" indent="0" algn="just">
              <a:buNone/>
            </a:pPr>
            <a:r>
              <a:rPr lang="en-GB" sz="1600" dirty="0">
                <a:latin typeface="+mj-lt"/>
              </a:rPr>
              <a:t>At a territorial level, the range of services is wide, but not complete as there is a need to find increasingly targeted and satisfactory solutions for individuals suffering from cognitive disorders and disorders associated with neuro-development, especially in reference to children.</a:t>
            </a:r>
          </a:p>
          <a:p>
            <a:pPr marL="0" lvl="0" indent="0" algn="just">
              <a:buNone/>
            </a:pPr>
            <a:r>
              <a:rPr lang="en-GB" sz="1600" dirty="0" err="1">
                <a:latin typeface="+mj-lt"/>
              </a:rPr>
              <a:t>Occhi</a:t>
            </a:r>
            <a:r>
              <a:rPr lang="en-GB" sz="1600" dirty="0">
                <a:latin typeface="+mj-lt"/>
              </a:rPr>
              <a:t> Azzurri </a:t>
            </a:r>
            <a:r>
              <a:rPr lang="en-GB" sz="1600" dirty="0" err="1">
                <a:latin typeface="+mj-lt"/>
              </a:rPr>
              <a:t>Onlus</a:t>
            </a:r>
            <a:r>
              <a:rPr lang="en-GB" sz="1600" dirty="0">
                <a:latin typeface="+mj-lt"/>
              </a:rPr>
              <a:t> has decided to focus on this service, because currently there are no </a:t>
            </a:r>
            <a:r>
              <a:rPr lang="en-GB" sz="1600" dirty="0" err="1">
                <a:latin typeface="+mj-lt"/>
              </a:rPr>
              <a:t>centers</a:t>
            </a:r>
            <a:r>
              <a:rPr lang="en-GB" sz="1600" dirty="0">
                <a:latin typeface="+mj-lt"/>
              </a:rPr>
              <a:t> in the local area that can meet this need. In addition, due to the emergency caused by the coronavirus, many facilities remained closed, both for economic reasons but also because they were unable to comply with the new standards on safety distance and all those aspects connected to it (insufficient space, obsolete equipment, etc.). Therefore, the Summer Camp service is even more necessary, especially in 2021. </a:t>
            </a:r>
          </a:p>
          <a:p>
            <a:pPr marL="0" lvl="0" indent="0" algn="just">
              <a:buNone/>
            </a:pPr>
            <a:r>
              <a:rPr lang="en-GB" sz="1600" dirty="0">
                <a:latin typeface="+mj-lt"/>
              </a:rPr>
              <a:t>Currently the summer </a:t>
            </a:r>
            <a:r>
              <a:rPr lang="en-GB" sz="1600" dirty="0" err="1">
                <a:latin typeface="+mj-lt"/>
              </a:rPr>
              <a:t>center</a:t>
            </a:r>
            <a:r>
              <a:rPr lang="en-GB" sz="1600" dirty="0">
                <a:latin typeface="+mj-lt"/>
              </a:rPr>
              <a:t> is able to provide services to 20 children and their families, only partially satisfying the demand of the local area.</a:t>
            </a:r>
          </a:p>
          <a:p>
            <a:pPr marL="0" lvl="0" indent="0" algn="just">
              <a:buNone/>
            </a:pPr>
            <a:endParaRPr lang="it-IT" sz="1600" b="1" dirty="0">
              <a:latin typeface="+mj-lt"/>
            </a:endParaRPr>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07538" y="6509267"/>
            <a:ext cx="386177" cy="365125"/>
          </a:xfrm>
        </p:spPr>
        <p:txBody>
          <a:bodyPr/>
          <a:lstStyle/>
          <a:p>
            <a:pPr algn="l"/>
            <a:fld id="{1DB91315-ACC4-F047-A845-56B7005F5E5C}" type="slidenum">
              <a:rPr lang="it-IT" smtClean="0">
                <a:solidFill>
                  <a:schemeClr val="bg1"/>
                </a:solidFill>
                <a:latin typeface="+mj-lt"/>
              </a:rPr>
              <a:pPr algn="l"/>
              <a:t>12</a:t>
            </a:fld>
            <a:endParaRPr lang="it-IT" dirty="0">
              <a:solidFill>
                <a:schemeClr val="bg1"/>
              </a:solidFill>
              <a:latin typeface="+mj-lt"/>
            </a:endParaRPr>
          </a:p>
        </p:txBody>
      </p:sp>
      <p:pic>
        <p:nvPicPr>
          <p:cNvPr id="41" name="Immagine 40">
            <a:extLst>
              <a:ext uri="{FF2B5EF4-FFF2-40B4-BE49-F238E27FC236}">
                <a16:creationId xmlns:a16="http://schemas.microsoft.com/office/drawing/2014/main" id="{39967611-6C05-43DC-8850-D3FD1003DFEC}"/>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1276125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2477103"/>
          </a:xfrm>
        </p:spPr>
        <p:txBody>
          <a:bodyPr>
            <a:normAutofit/>
          </a:bodyPr>
          <a:lstStyle/>
          <a:p>
            <a:pPr algn="ctr"/>
            <a:r>
              <a:rPr lang="it-IT" b="1" dirty="0" err="1">
                <a:solidFill>
                  <a:srgbClr val="4A7FC9"/>
                </a:solidFill>
              </a:rPr>
              <a:t>Summer</a:t>
            </a:r>
            <a:r>
              <a:rPr lang="it-IT" b="1" dirty="0">
                <a:solidFill>
                  <a:srgbClr val="4A7FC9"/>
                </a:solidFill>
              </a:rPr>
              <a:t> camp:</a:t>
            </a:r>
            <a:br>
              <a:rPr lang="it-IT" b="1" dirty="0">
                <a:solidFill>
                  <a:srgbClr val="4A7FC9"/>
                </a:solidFill>
              </a:rPr>
            </a:br>
            <a:r>
              <a:rPr lang="it-IT" b="1" dirty="0">
                <a:solidFill>
                  <a:srgbClr val="4A7FC9"/>
                </a:solidFill>
              </a:rPr>
              <a:t>PICTURES</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775629" y="6488113"/>
            <a:ext cx="399374" cy="365125"/>
          </a:xfrm>
        </p:spPr>
        <p:txBody>
          <a:bodyPr/>
          <a:lstStyle/>
          <a:p>
            <a:pPr algn="l"/>
            <a:fld id="{1DB91315-ACC4-F047-A845-56B7005F5E5C}" type="slidenum">
              <a:rPr lang="it-IT" smtClean="0">
                <a:solidFill>
                  <a:schemeClr val="bg1"/>
                </a:solidFill>
                <a:latin typeface="+mj-lt"/>
              </a:rPr>
              <a:pPr algn="l"/>
              <a:t>13</a:t>
            </a:fld>
            <a:endParaRPr lang="it-IT" dirty="0">
              <a:solidFill>
                <a:schemeClr val="bg1"/>
              </a:solidFill>
              <a:latin typeface="+mj-lt"/>
            </a:endParaRPr>
          </a:p>
        </p:txBody>
      </p:sp>
      <p:pic>
        <p:nvPicPr>
          <p:cNvPr id="9" name="Immagine 8">
            <a:extLst>
              <a:ext uri="{FF2B5EF4-FFF2-40B4-BE49-F238E27FC236}">
                <a16:creationId xmlns:a16="http://schemas.microsoft.com/office/drawing/2014/main" id="{CE655EBF-E4A2-4EF9-8B3E-8E5349EC4AC8}"/>
              </a:ext>
            </a:extLst>
          </p:cNvPr>
          <p:cNvPicPr>
            <a:picLocks noChangeAspect="1"/>
          </p:cNvPicPr>
          <p:nvPr/>
        </p:nvPicPr>
        <p:blipFill>
          <a:blip r:embed="rId3"/>
          <a:stretch>
            <a:fillRect/>
          </a:stretch>
        </p:blipFill>
        <p:spPr>
          <a:xfrm>
            <a:off x="4876683" y="219573"/>
            <a:ext cx="2908299" cy="2908299"/>
          </a:xfrm>
          <a:prstGeom prst="rect">
            <a:avLst/>
          </a:prstGeom>
        </p:spPr>
      </p:pic>
      <p:pic>
        <p:nvPicPr>
          <p:cNvPr id="12" name="Immagine 11">
            <a:extLst>
              <a:ext uri="{FF2B5EF4-FFF2-40B4-BE49-F238E27FC236}">
                <a16:creationId xmlns:a16="http://schemas.microsoft.com/office/drawing/2014/main" id="{5D99C6A2-BD5F-45D9-B008-2B1CE044730E}"/>
              </a:ext>
            </a:extLst>
          </p:cNvPr>
          <p:cNvPicPr>
            <a:picLocks noChangeAspect="1"/>
          </p:cNvPicPr>
          <p:nvPr/>
        </p:nvPicPr>
        <p:blipFill>
          <a:blip r:embed="rId4"/>
          <a:stretch>
            <a:fillRect/>
          </a:stretch>
        </p:blipFill>
        <p:spPr>
          <a:xfrm>
            <a:off x="7904926" y="224632"/>
            <a:ext cx="2200274" cy="2908298"/>
          </a:xfrm>
          <a:prstGeom prst="rect">
            <a:avLst/>
          </a:prstGeom>
        </p:spPr>
      </p:pic>
      <p:pic>
        <p:nvPicPr>
          <p:cNvPr id="16" name="Immagine 15">
            <a:extLst>
              <a:ext uri="{FF2B5EF4-FFF2-40B4-BE49-F238E27FC236}">
                <a16:creationId xmlns:a16="http://schemas.microsoft.com/office/drawing/2014/main" id="{1A4AA2BB-7564-476F-A504-1D94AC80B2EB}"/>
              </a:ext>
            </a:extLst>
          </p:cNvPr>
          <p:cNvPicPr>
            <a:picLocks noChangeAspect="1"/>
          </p:cNvPicPr>
          <p:nvPr/>
        </p:nvPicPr>
        <p:blipFill>
          <a:blip r:embed="rId5"/>
          <a:stretch>
            <a:fillRect/>
          </a:stretch>
        </p:blipFill>
        <p:spPr>
          <a:xfrm>
            <a:off x="10220440" y="198509"/>
            <a:ext cx="1345421" cy="2927348"/>
          </a:xfrm>
          <a:prstGeom prst="rect">
            <a:avLst/>
          </a:prstGeom>
        </p:spPr>
      </p:pic>
      <p:pic>
        <p:nvPicPr>
          <p:cNvPr id="41" name="Immagine 40">
            <a:extLst>
              <a:ext uri="{FF2B5EF4-FFF2-40B4-BE49-F238E27FC236}">
                <a16:creationId xmlns:a16="http://schemas.microsoft.com/office/drawing/2014/main" id="{4D3EFB74-634B-4874-A645-DC8507F1AA70}"/>
              </a:ext>
            </a:extLst>
          </p:cNvPr>
          <p:cNvPicPr>
            <a:picLocks noChangeAspect="1"/>
          </p:cNvPicPr>
          <p:nvPr/>
        </p:nvPicPr>
        <p:blipFill>
          <a:blip r:embed="rId6"/>
          <a:stretch>
            <a:fillRect/>
          </a:stretch>
        </p:blipFill>
        <p:spPr>
          <a:xfrm>
            <a:off x="4887601" y="3237864"/>
            <a:ext cx="2477103" cy="2477103"/>
          </a:xfrm>
          <a:prstGeom prst="rect">
            <a:avLst/>
          </a:prstGeom>
        </p:spPr>
      </p:pic>
      <p:pic>
        <p:nvPicPr>
          <p:cNvPr id="43" name="Immagine 42">
            <a:extLst>
              <a:ext uri="{FF2B5EF4-FFF2-40B4-BE49-F238E27FC236}">
                <a16:creationId xmlns:a16="http://schemas.microsoft.com/office/drawing/2014/main" id="{07BA8066-11A1-4D5D-AF07-25F092349602}"/>
              </a:ext>
            </a:extLst>
          </p:cNvPr>
          <p:cNvPicPr>
            <a:picLocks noChangeAspect="1"/>
          </p:cNvPicPr>
          <p:nvPr/>
        </p:nvPicPr>
        <p:blipFill>
          <a:blip r:embed="rId7"/>
          <a:stretch>
            <a:fillRect/>
          </a:stretch>
        </p:blipFill>
        <p:spPr>
          <a:xfrm>
            <a:off x="9095772" y="3243354"/>
            <a:ext cx="2477103" cy="2477103"/>
          </a:xfrm>
          <a:prstGeom prst="rect">
            <a:avLst/>
          </a:prstGeom>
        </p:spPr>
      </p:pic>
      <p:pic>
        <p:nvPicPr>
          <p:cNvPr id="45" name="Immagine 44">
            <a:extLst>
              <a:ext uri="{FF2B5EF4-FFF2-40B4-BE49-F238E27FC236}">
                <a16:creationId xmlns:a16="http://schemas.microsoft.com/office/drawing/2014/main" id="{05B588EF-F6B9-465D-89C0-AD0B3FF0B8E5}"/>
              </a:ext>
            </a:extLst>
          </p:cNvPr>
          <p:cNvPicPr>
            <a:picLocks noChangeAspect="1"/>
          </p:cNvPicPr>
          <p:nvPr/>
        </p:nvPicPr>
        <p:blipFill>
          <a:blip r:embed="rId8"/>
          <a:stretch>
            <a:fillRect/>
          </a:stretch>
        </p:blipFill>
        <p:spPr>
          <a:xfrm>
            <a:off x="7544198" y="3243354"/>
            <a:ext cx="1372079" cy="2439252"/>
          </a:xfrm>
          <a:prstGeom prst="rect">
            <a:avLst/>
          </a:prstGeom>
        </p:spPr>
      </p:pic>
      <p:pic>
        <p:nvPicPr>
          <p:cNvPr id="42" name="Immagine 41">
            <a:extLst>
              <a:ext uri="{FF2B5EF4-FFF2-40B4-BE49-F238E27FC236}">
                <a16:creationId xmlns:a16="http://schemas.microsoft.com/office/drawing/2014/main" id="{1B16E11F-9DC0-4A49-82F6-5626FDEE76D9}"/>
              </a:ext>
            </a:extLst>
          </p:cNvPr>
          <p:cNvPicPr>
            <a:picLocks noChangeAspect="1"/>
          </p:cNvPicPr>
          <p:nvPr/>
        </p:nvPicPr>
        <p:blipFill>
          <a:blip r:embed="rId9"/>
          <a:stretch>
            <a:fillRect/>
          </a:stretch>
        </p:blipFill>
        <p:spPr>
          <a:xfrm>
            <a:off x="95510" y="63147"/>
            <a:ext cx="698098" cy="698098"/>
          </a:xfrm>
          <a:prstGeom prst="rect">
            <a:avLst/>
          </a:prstGeom>
        </p:spPr>
      </p:pic>
    </p:spTree>
    <p:extLst>
      <p:ext uri="{BB962C8B-B14F-4D97-AF65-F5344CB8AC3E}">
        <p14:creationId xmlns:p14="http://schemas.microsoft.com/office/powerpoint/2010/main" val="516803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2477103"/>
          </a:xfrm>
        </p:spPr>
        <p:txBody>
          <a:bodyPr>
            <a:normAutofit/>
          </a:bodyPr>
          <a:lstStyle/>
          <a:p>
            <a:pPr algn="ctr"/>
            <a:r>
              <a:rPr lang="it-IT" b="1" dirty="0" err="1">
                <a:solidFill>
                  <a:srgbClr val="4A7FC9"/>
                </a:solidFill>
              </a:rPr>
              <a:t>Summer</a:t>
            </a:r>
            <a:r>
              <a:rPr lang="it-IT" b="1" dirty="0">
                <a:solidFill>
                  <a:srgbClr val="4A7FC9"/>
                </a:solidFill>
              </a:rPr>
              <a:t> camp:</a:t>
            </a:r>
            <a:br>
              <a:rPr lang="it-IT" b="1" dirty="0">
                <a:solidFill>
                  <a:srgbClr val="4A7FC9"/>
                </a:solidFill>
              </a:rPr>
            </a:br>
            <a:r>
              <a:rPr lang="it-IT" b="1" dirty="0">
                <a:solidFill>
                  <a:srgbClr val="4A7FC9"/>
                </a:solidFill>
              </a:rPr>
              <a:t>VIDEO</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773570" y="6506167"/>
            <a:ext cx="393031" cy="344689"/>
          </a:xfrm>
        </p:spPr>
        <p:txBody>
          <a:bodyPr/>
          <a:lstStyle/>
          <a:p>
            <a:pPr algn="l"/>
            <a:fld id="{1DB91315-ACC4-F047-A845-56B7005F5E5C}" type="slidenum">
              <a:rPr lang="it-IT" smtClean="0">
                <a:solidFill>
                  <a:schemeClr val="bg1"/>
                </a:solidFill>
                <a:latin typeface="+mj-lt"/>
              </a:rPr>
              <a:pPr algn="l"/>
              <a:t>14</a:t>
            </a:fld>
            <a:endParaRPr lang="it-IT" dirty="0">
              <a:solidFill>
                <a:schemeClr val="bg1"/>
              </a:solidFill>
              <a:latin typeface="+mj-lt"/>
            </a:endParaRPr>
          </a:p>
        </p:txBody>
      </p:sp>
      <p:pic>
        <p:nvPicPr>
          <p:cNvPr id="42" name="WhatsApp Video 2021-03-18 at 16.29.28">
            <a:hlinkClick r:id="" action="ppaction://media"/>
            <a:extLst>
              <a:ext uri="{FF2B5EF4-FFF2-40B4-BE49-F238E27FC236}">
                <a16:creationId xmlns:a16="http://schemas.microsoft.com/office/drawing/2014/main" id="{E924551D-19D1-4CEB-818C-32715410D0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81726" y="936753"/>
            <a:ext cx="7101292" cy="4019599"/>
          </a:xfrm>
          <a:prstGeom prst="rect">
            <a:avLst/>
          </a:prstGeom>
        </p:spPr>
      </p:pic>
      <p:pic>
        <p:nvPicPr>
          <p:cNvPr id="41" name="Immagine 40">
            <a:extLst>
              <a:ext uri="{FF2B5EF4-FFF2-40B4-BE49-F238E27FC236}">
                <a16:creationId xmlns:a16="http://schemas.microsoft.com/office/drawing/2014/main" id="{37ACD14D-DF60-433E-9F89-A64FF8F6E7BE}"/>
              </a:ext>
            </a:extLst>
          </p:cNvPr>
          <p:cNvPicPr>
            <a:picLocks noChangeAspect="1"/>
          </p:cNvPicPr>
          <p:nvPr/>
        </p:nvPicPr>
        <p:blipFill>
          <a:blip r:embed="rId6"/>
          <a:stretch>
            <a:fillRect/>
          </a:stretch>
        </p:blipFill>
        <p:spPr>
          <a:xfrm>
            <a:off x="95510" y="63147"/>
            <a:ext cx="698098" cy="698098"/>
          </a:xfrm>
          <a:prstGeom prst="rect">
            <a:avLst/>
          </a:prstGeom>
        </p:spPr>
      </p:pic>
    </p:spTree>
    <p:extLst>
      <p:ext uri="{BB962C8B-B14F-4D97-AF65-F5344CB8AC3E}">
        <p14:creationId xmlns:p14="http://schemas.microsoft.com/office/powerpoint/2010/main" val="324549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998"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2"/>
                                        </p:tgtEl>
                                      </p:cBhvr>
                                    </p:cmd>
                                  </p:childTnLst>
                                </p:cTn>
                              </p:par>
                            </p:childTnLst>
                          </p:cTn>
                        </p:par>
                      </p:childTnLst>
                    </p:cTn>
                  </p:par>
                </p:childTnLst>
              </p:cTn>
              <p:nextCondLst>
                <p:cond evt="onClick" delay="0">
                  <p:tgtEl>
                    <p:spTgt spid="42"/>
                  </p:tgtEl>
                </p:cond>
              </p:nextCondLst>
            </p:seq>
            <p:video>
              <p:cMediaNode vol="80000">
                <p:cTn id="12" fill="hold" display="0">
                  <p:stCondLst>
                    <p:cond delay="indefinite"/>
                  </p:stCondLst>
                </p:cTn>
                <p:tgtEl>
                  <p:spTgt spid="4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2477103"/>
          </a:xfrm>
        </p:spPr>
        <p:txBody>
          <a:bodyPr>
            <a:normAutofit/>
          </a:bodyPr>
          <a:lstStyle/>
          <a:p>
            <a:pPr algn="ctr"/>
            <a:r>
              <a:rPr lang="it-IT" b="1" dirty="0" err="1">
                <a:solidFill>
                  <a:srgbClr val="4A7FC9"/>
                </a:solidFill>
              </a:rPr>
              <a:t>Summer</a:t>
            </a:r>
            <a:r>
              <a:rPr lang="it-IT" b="1" dirty="0">
                <a:solidFill>
                  <a:srgbClr val="4A7FC9"/>
                </a:solidFill>
              </a:rPr>
              <a:t> camp:</a:t>
            </a:r>
            <a:br>
              <a:rPr lang="it-IT" b="1" dirty="0">
                <a:solidFill>
                  <a:srgbClr val="4A7FC9"/>
                </a:solidFill>
              </a:rPr>
            </a:br>
            <a:r>
              <a:rPr lang="it-IT" b="1" dirty="0">
                <a:solidFill>
                  <a:srgbClr val="4A7FC9"/>
                </a:solidFill>
              </a:rPr>
              <a:t>RESULTS</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rmAutofit/>
          </a:bodyPr>
          <a:lstStyle/>
          <a:p>
            <a:pPr marL="0" lvl="0" indent="0" algn="just">
              <a:buNone/>
            </a:pPr>
            <a:r>
              <a:rPr lang="en-GB" sz="1500" dirty="0">
                <a:latin typeface="+mj-lt"/>
              </a:rPr>
              <a:t>The recipients of the project are children suffering from cognitive disorders, such as autism spectrum syndrome and problems associated with neuro-development disorders. We would like to point out that the activities are recorded and can offer a concrete tool for the management of the problems encountered even outside the summer camp. Any improvements that are detected, are shared with families (to promote new positive educational </a:t>
            </a:r>
            <a:r>
              <a:rPr lang="en-GB" sz="1500" dirty="0" err="1">
                <a:latin typeface="+mj-lt"/>
              </a:rPr>
              <a:t>behavior</a:t>
            </a:r>
            <a:r>
              <a:rPr lang="en-GB" sz="1500" dirty="0">
                <a:latin typeface="+mj-lt"/>
              </a:rPr>
              <a:t>) and with their doctors so as to update any guidelines or Individual Educational Plans. </a:t>
            </a:r>
          </a:p>
          <a:p>
            <a:pPr marL="0" lvl="0" indent="0" algn="just">
              <a:buNone/>
            </a:pPr>
            <a:r>
              <a:rPr lang="en-GB" sz="1500" dirty="0">
                <a:latin typeface="+mj-lt"/>
              </a:rPr>
              <a:t>The success of the Summer </a:t>
            </a:r>
            <a:r>
              <a:rPr lang="en-GB" sz="1500" dirty="0" err="1">
                <a:latin typeface="+mj-lt"/>
              </a:rPr>
              <a:t>Center</a:t>
            </a:r>
            <a:r>
              <a:rPr lang="en-GB" sz="1500" dirty="0">
                <a:latin typeface="+mj-lt"/>
              </a:rPr>
              <a:t> has led to calls to extend the services throughout the year and not just during the summer period.</a:t>
            </a:r>
          </a:p>
          <a:p>
            <a:pPr marL="0" lvl="0" indent="0" algn="just">
              <a:buNone/>
            </a:pPr>
            <a:endParaRPr lang="de-DE" sz="1800" b="1" dirty="0"/>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789549" y="6456852"/>
            <a:ext cx="393031" cy="444173"/>
          </a:xfrm>
        </p:spPr>
        <p:txBody>
          <a:bodyPr/>
          <a:lstStyle/>
          <a:p>
            <a:pPr algn="l"/>
            <a:fld id="{1DB91315-ACC4-F047-A845-56B7005F5E5C}" type="slidenum">
              <a:rPr lang="it-IT" smtClean="0">
                <a:solidFill>
                  <a:schemeClr val="bg1"/>
                </a:solidFill>
                <a:latin typeface="+mj-lt"/>
              </a:rPr>
              <a:pPr algn="l"/>
              <a:t>15</a:t>
            </a:fld>
            <a:endParaRPr lang="it-IT" dirty="0">
              <a:solidFill>
                <a:schemeClr val="bg1"/>
              </a:solidFill>
              <a:latin typeface="+mj-lt"/>
            </a:endParaRPr>
          </a:p>
        </p:txBody>
      </p:sp>
      <p:pic>
        <p:nvPicPr>
          <p:cNvPr id="41" name="Immagine 40">
            <a:extLst>
              <a:ext uri="{FF2B5EF4-FFF2-40B4-BE49-F238E27FC236}">
                <a16:creationId xmlns:a16="http://schemas.microsoft.com/office/drawing/2014/main" id="{377E4846-CCAB-4E18-ABC6-A1C4CD6A0421}"/>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3625185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19"/>
            <a:ext cx="5513832" cy="4448493"/>
          </a:xfrm>
        </p:spPr>
        <p:txBody>
          <a:bodyPr anchor="ctr">
            <a:normAutofit lnSpcReduction="10000"/>
          </a:bodyPr>
          <a:lstStyle/>
          <a:p>
            <a:pPr marL="0" indent="0" algn="just">
              <a:lnSpc>
                <a:spcPct val="120000"/>
              </a:lnSpc>
              <a:spcAft>
                <a:spcPts val="800"/>
              </a:spcAft>
              <a:buNone/>
            </a:pPr>
            <a:r>
              <a:rPr lang="en-US" sz="1600" dirty="0">
                <a:latin typeface="+mj-lt"/>
              </a:rPr>
              <a:t>After the positive experience of our summer camps and considering the community’s needs, the idea to activate </a:t>
            </a:r>
            <a:r>
              <a:rPr lang="en-US" sz="1600" b="1" dirty="0">
                <a:latin typeface="+mj-lt"/>
              </a:rPr>
              <a:t>CR</a:t>
            </a:r>
            <a:r>
              <a:rPr lang="en-US" sz="1600" b="1" baseline="30000" dirty="0">
                <a:latin typeface="+mj-lt"/>
              </a:rPr>
              <a:t>2</a:t>
            </a:r>
            <a:r>
              <a:rPr lang="en-US" sz="1600" dirty="0">
                <a:latin typeface="+mj-lt"/>
              </a:rPr>
              <a:t> recreational and rehabilitative center was established. </a:t>
            </a:r>
          </a:p>
          <a:p>
            <a:pPr marL="0" indent="0" algn="just">
              <a:lnSpc>
                <a:spcPct val="120000"/>
              </a:lnSpc>
              <a:spcAft>
                <a:spcPts val="800"/>
              </a:spcAft>
              <a:buNone/>
            </a:pPr>
            <a:r>
              <a:rPr lang="en-US" sz="1600" dirty="0">
                <a:latin typeface="+mj-lt"/>
              </a:rPr>
              <a:t>The abbreviation “CR” has two meanings: it is the acronym of the Cremona province and it is also the short form of “Centro </a:t>
            </a:r>
            <a:r>
              <a:rPr lang="en-US" sz="1600" dirty="0" err="1">
                <a:latin typeface="+mj-lt"/>
              </a:rPr>
              <a:t>ricreativo</a:t>
            </a:r>
            <a:r>
              <a:rPr lang="en-US" sz="1600" dirty="0">
                <a:latin typeface="+mj-lt"/>
              </a:rPr>
              <a:t> </a:t>
            </a:r>
            <a:r>
              <a:rPr lang="en-US" sz="1600" dirty="0" err="1">
                <a:latin typeface="+mj-lt"/>
              </a:rPr>
              <a:t>riabilitativo</a:t>
            </a:r>
            <a:r>
              <a:rPr lang="en-US" sz="1600" dirty="0">
                <a:latin typeface="+mj-lt"/>
              </a:rPr>
              <a:t> “(</a:t>
            </a:r>
            <a:r>
              <a:rPr lang="en-US" sz="1600" b="1" dirty="0">
                <a:latin typeface="+mj-lt"/>
              </a:rPr>
              <a:t>R</a:t>
            </a:r>
            <a:r>
              <a:rPr lang="en-US" sz="1600" b="1" baseline="30000" dirty="0">
                <a:latin typeface="+mj-lt"/>
              </a:rPr>
              <a:t>2</a:t>
            </a:r>
            <a:r>
              <a:rPr lang="en-US" sz="1600" dirty="0">
                <a:latin typeface="+mj-lt"/>
              </a:rPr>
              <a:t>). The center is a systemic area that is capable of identifying, accepting, responding to families with a disabled child. </a:t>
            </a:r>
          </a:p>
          <a:p>
            <a:pPr marL="0" indent="0" algn="just">
              <a:lnSpc>
                <a:spcPct val="120000"/>
              </a:lnSpc>
              <a:spcAft>
                <a:spcPts val="800"/>
              </a:spcAft>
              <a:buNone/>
            </a:pPr>
            <a:r>
              <a:rPr lang="en-US" sz="1600" b="1" dirty="0">
                <a:latin typeface="+mj-lt"/>
              </a:rPr>
              <a:t>CR</a:t>
            </a:r>
            <a:r>
              <a:rPr lang="en-US" sz="1600" b="1" baseline="30000" dirty="0">
                <a:latin typeface="+mj-lt"/>
              </a:rPr>
              <a:t>2</a:t>
            </a:r>
            <a:r>
              <a:rPr lang="en-US" sz="1600" dirty="0">
                <a:latin typeface="+mj-lt"/>
              </a:rPr>
              <a:t> would like to become a </a:t>
            </a:r>
            <a:r>
              <a:rPr lang="en-US" sz="1600" b="1" dirty="0">
                <a:latin typeface="+mj-lt"/>
              </a:rPr>
              <a:t>system</a:t>
            </a:r>
            <a:r>
              <a:rPr lang="en-US" sz="1600" dirty="0">
                <a:latin typeface="+mj-lt"/>
              </a:rPr>
              <a:t> that, because of its uniqueness, innovation and attractiveness, can make an important impact through its actions on the community, the social system, health care, economic and for the environment of Cremona.</a:t>
            </a:r>
            <a:endParaRPr lang="it-IT" sz="1600" dirty="0">
              <a:latin typeface="+mj-lt"/>
            </a:endParaRPr>
          </a:p>
          <a:p>
            <a:pPr marL="0" indent="0" algn="just">
              <a:lnSpc>
                <a:spcPct val="150000"/>
              </a:lnSpc>
              <a:spcAft>
                <a:spcPts val="800"/>
              </a:spcAft>
              <a:buNone/>
            </a:pPr>
            <a:endParaRPr lang="it-IT" sz="1600" b="1" dirty="0">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25289" y="6578049"/>
            <a:ext cx="369095" cy="249605"/>
          </a:xfrm>
        </p:spPr>
        <p:txBody>
          <a:bodyPr/>
          <a:lstStyle/>
          <a:p>
            <a:pPr algn="l"/>
            <a:fld id="{1DB91315-ACC4-F047-A845-56B7005F5E5C}" type="slidenum">
              <a:rPr lang="it-IT" smtClean="0">
                <a:solidFill>
                  <a:schemeClr val="bg1"/>
                </a:solidFill>
                <a:latin typeface="+mj-lt"/>
              </a:rPr>
              <a:pPr algn="l"/>
              <a:t>16</a:t>
            </a:fld>
            <a:endParaRPr lang="it-IT" dirty="0">
              <a:solidFill>
                <a:schemeClr val="bg1"/>
              </a:solidFill>
              <a:latin typeface="+mj-lt"/>
            </a:endParaRPr>
          </a:p>
        </p:txBody>
      </p:sp>
      <p:sp>
        <p:nvSpPr>
          <p:cNvPr id="41" name="Titolo 1">
            <a:extLst>
              <a:ext uri="{FF2B5EF4-FFF2-40B4-BE49-F238E27FC236}">
                <a16:creationId xmlns:a16="http://schemas.microsoft.com/office/drawing/2014/main" id="{132C545C-7CD9-4949-9FBB-16ED48E74A18}"/>
              </a:ext>
            </a:extLst>
          </p:cNvPr>
          <p:cNvSpPr txBox="1">
            <a:spLocks/>
          </p:cNvSpPr>
          <p:nvPr/>
        </p:nvSpPr>
        <p:spPr>
          <a:xfrm>
            <a:off x="570325" y="1172560"/>
            <a:ext cx="3867912" cy="157048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rgbClr val="4A7FC9"/>
                </a:solidFill>
              </a:rPr>
              <a:t>CR² SINAPSI</a:t>
            </a:r>
            <a:br>
              <a:rPr lang="it-IT" b="1" dirty="0">
                <a:solidFill>
                  <a:srgbClr val="4A7FC9"/>
                </a:solidFill>
              </a:rPr>
            </a:br>
            <a:r>
              <a:rPr lang="it-IT" b="1" dirty="0">
                <a:solidFill>
                  <a:srgbClr val="4A7FC9"/>
                </a:solidFill>
              </a:rPr>
              <a:t>PROJECT:</a:t>
            </a:r>
            <a:br>
              <a:rPr lang="it-IT" b="1" dirty="0">
                <a:solidFill>
                  <a:srgbClr val="4A7FC9"/>
                </a:solidFill>
              </a:rPr>
            </a:br>
            <a:r>
              <a:rPr lang="it-IT" b="1" dirty="0">
                <a:solidFill>
                  <a:srgbClr val="4A7FC9"/>
                </a:solidFill>
              </a:rPr>
              <a:t>DESCRIPTION</a:t>
            </a:r>
            <a:endParaRPr lang="it-IT" dirty="0">
              <a:solidFill>
                <a:srgbClr val="4A7FC9"/>
              </a:solidFill>
            </a:endParaRPr>
          </a:p>
        </p:txBody>
      </p:sp>
      <p:pic>
        <p:nvPicPr>
          <p:cNvPr id="42" name="Immagine 41">
            <a:extLst>
              <a:ext uri="{FF2B5EF4-FFF2-40B4-BE49-F238E27FC236}">
                <a16:creationId xmlns:a16="http://schemas.microsoft.com/office/drawing/2014/main" id="{1A3728F3-DB74-479B-AD4B-9DA5510C5C71}"/>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2618546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rmAutofit fontScale="85000" lnSpcReduction="20000"/>
          </a:bodyPr>
          <a:lstStyle/>
          <a:p>
            <a:pPr marL="0" indent="0">
              <a:lnSpc>
                <a:spcPct val="150000"/>
              </a:lnSpc>
              <a:spcAft>
                <a:spcPts val="800"/>
              </a:spcAft>
              <a:buNone/>
            </a:pPr>
            <a:r>
              <a:rPr lang="it-IT" sz="1800" b="1" dirty="0">
                <a:latin typeface="Calibri Light" panose="020F0302020204030204" pitchFamily="34" charset="0"/>
                <a:ea typeface="Calibri" panose="020F0502020204030204" pitchFamily="34" charset="0"/>
                <a:cs typeface="Times New Roman" panose="02020603050405020304" pitchFamily="18" charset="0"/>
              </a:rPr>
              <a:t> </a:t>
            </a:r>
          </a:p>
          <a:p>
            <a:pPr marL="0" indent="0">
              <a:lnSpc>
                <a:spcPct val="150000"/>
              </a:lnSpc>
              <a:spcAft>
                <a:spcPts val="800"/>
              </a:spcAft>
              <a:buNone/>
            </a:pPr>
            <a:r>
              <a:rPr lang="en-GB" sz="1800" dirty="0">
                <a:latin typeface="+mj-lt"/>
                <a:ea typeface="Calibri" panose="020F0502020204030204" pitchFamily="34" charset="0"/>
                <a:cs typeface="Times New Roman" panose="02020603050405020304" pitchFamily="18" charset="0"/>
              </a:rPr>
              <a:t>The purpose of the CR2 project is to create a “recreative and rehabilitative, innovative and experimental </a:t>
            </a:r>
            <a:r>
              <a:rPr lang="en-GB" sz="1800" dirty="0" err="1">
                <a:latin typeface="+mj-lt"/>
                <a:ea typeface="Calibri" panose="020F0502020204030204" pitchFamily="34" charset="0"/>
                <a:cs typeface="Times New Roman" panose="02020603050405020304" pitchFamily="18" charset="0"/>
              </a:rPr>
              <a:t>center</a:t>
            </a:r>
            <a:r>
              <a:rPr lang="en-GB" sz="1800" dirty="0">
                <a:latin typeface="+mj-lt"/>
                <a:ea typeface="Calibri" panose="020F0502020204030204" pitchFamily="34" charset="0"/>
                <a:cs typeface="Times New Roman" panose="02020603050405020304" pitchFamily="18" charset="0"/>
              </a:rPr>
              <a:t>”. Healthcare, educational and social services will be integrated in order to help those children with disabilities and their families.</a:t>
            </a:r>
          </a:p>
          <a:p>
            <a:pPr marL="0" indent="0">
              <a:lnSpc>
                <a:spcPct val="150000"/>
              </a:lnSpc>
              <a:spcAft>
                <a:spcPts val="800"/>
              </a:spcAft>
              <a:buNone/>
            </a:pPr>
            <a:r>
              <a:rPr lang="en-GB" sz="1800" dirty="0">
                <a:latin typeface="+mj-lt"/>
                <a:ea typeface="Calibri" panose="020F0502020204030204" pitchFamily="34" charset="0"/>
                <a:cs typeface="Times New Roman" panose="02020603050405020304" pitchFamily="18" charset="0"/>
              </a:rPr>
              <a:t>The design of the </a:t>
            </a:r>
            <a:r>
              <a:rPr lang="en-GB" sz="1800" dirty="0" err="1">
                <a:latin typeface="+mj-lt"/>
                <a:ea typeface="Calibri" panose="020F0502020204030204" pitchFamily="34" charset="0"/>
                <a:cs typeface="Times New Roman" panose="02020603050405020304" pitchFamily="18" charset="0"/>
              </a:rPr>
              <a:t>center</a:t>
            </a:r>
            <a:r>
              <a:rPr lang="en-GB" sz="1800" dirty="0">
                <a:latin typeface="+mj-lt"/>
                <a:ea typeface="Calibri" panose="020F0502020204030204" pitchFamily="34" charset="0"/>
                <a:cs typeface="Times New Roman" panose="02020603050405020304" pitchFamily="18" charset="0"/>
              </a:rPr>
              <a:t> was done through a collaborative process. The first aim is to create a space where the structural elements help the users to feel comfortable, independent of the user’s limitations. </a:t>
            </a:r>
          </a:p>
          <a:p>
            <a:pPr marL="0" indent="0">
              <a:lnSpc>
                <a:spcPct val="150000"/>
              </a:lnSpc>
              <a:spcAft>
                <a:spcPts val="800"/>
              </a:spcAft>
              <a:buNone/>
            </a:pPr>
            <a:r>
              <a:rPr lang="en-GB" sz="1800" dirty="0">
                <a:latin typeface="+mj-lt"/>
                <a:ea typeface="Calibri" panose="020F0502020204030204" pitchFamily="34" charset="0"/>
                <a:cs typeface="Times New Roman" panose="02020603050405020304" pitchFamily="18" charset="0"/>
              </a:rPr>
              <a:t>The acronym Sustainable Innovative Neural Architecture </a:t>
            </a:r>
            <a:r>
              <a:rPr lang="en-GB" sz="1800" dirty="0" err="1">
                <a:latin typeface="+mj-lt"/>
                <a:ea typeface="Calibri" panose="020F0502020204030204" pitchFamily="34" charset="0"/>
                <a:cs typeface="Times New Roman" panose="02020603050405020304" pitchFamily="18" charset="0"/>
              </a:rPr>
              <a:t>Poli</a:t>
            </a:r>
            <a:r>
              <a:rPr lang="en-GB" sz="1800" dirty="0">
                <a:latin typeface="+mj-lt"/>
                <a:ea typeface="Calibri" panose="020F0502020204030204" pitchFamily="34" charset="0"/>
                <a:cs typeface="Times New Roman" panose="02020603050405020304" pitchFamily="18" charset="0"/>
              </a:rPr>
              <a:t> Synaesthetic Interaction highlights the importance of this aspect during the design phase.</a:t>
            </a:r>
          </a:p>
          <a:p>
            <a:pPr marL="0" indent="0">
              <a:lnSpc>
                <a:spcPct val="150000"/>
              </a:lnSpc>
              <a:spcAft>
                <a:spcPts val="800"/>
              </a:spcAft>
              <a:buNone/>
            </a:pPr>
            <a:endParaRPr lang="it-IT" sz="1800" b="1" dirty="0">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09141" y="6508620"/>
            <a:ext cx="377033" cy="365125"/>
          </a:xfrm>
        </p:spPr>
        <p:txBody>
          <a:bodyPr/>
          <a:lstStyle/>
          <a:p>
            <a:pPr algn="l"/>
            <a:fld id="{1DB91315-ACC4-F047-A845-56B7005F5E5C}" type="slidenum">
              <a:rPr lang="it-IT" smtClean="0">
                <a:solidFill>
                  <a:schemeClr val="bg1"/>
                </a:solidFill>
                <a:latin typeface="+mj-lt"/>
              </a:rPr>
              <a:pPr algn="l"/>
              <a:t>17</a:t>
            </a:fld>
            <a:endParaRPr lang="it-IT" dirty="0">
              <a:solidFill>
                <a:schemeClr val="bg1"/>
              </a:solidFill>
              <a:latin typeface="+mj-lt"/>
            </a:endParaRPr>
          </a:p>
        </p:txBody>
      </p:sp>
      <p:sp>
        <p:nvSpPr>
          <p:cNvPr id="41" name="Titolo 1">
            <a:extLst>
              <a:ext uri="{FF2B5EF4-FFF2-40B4-BE49-F238E27FC236}">
                <a16:creationId xmlns:a16="http://schemas.microsoft.com/office/drawing/2014/main" id="{132C545C-7CD9-4949-9FBB-16ED48E74A18}"/>
              </a:ext>
            </a:extLst>
          </p:cNvPr>
          <p:cNvSpPr txBox="1">
            <a:spLocks/>
          </p:cNvSpPr>
          <p:nvPr/>
        </p:nvSpPr>
        <p:spPr>
          <a:xfrm>
            <a:off x="570325" y="1172560"/>
            <a:ext cx="3867912" cy="157048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rgbClr val="4A7FC9"/>
                </a:solidFill>
              </a:rPr>
              <a:t>CR² SINAPSI</a:t>
            </a:r>
            <a:br>
              <a:rPr lang="it-IT" b="1" dirty="0">
                <a:solidFill>
                  <a:srgbClr val="4A7FC9"/>
                </a:solidFill>
              </a:rPr>
            </a:br>
            <a:r>
              <a:rPr lang="it-IT" b="1" dirty="0">
                <a:solidFill>
                  <a:srgbClr val="4A7FC9"/>
                </a:solidFill>
              </a:rPr>
              <a:t>PROJECT:</a:t>
            </a:r>
            <a:br>
              <a:rPr lang="it-IT" b="1" dirty="0">
                <a:solidFill>
                  <a:srgbClr val="4A7FC9"/>
                </a:solidFill>
              </a:rPr>
            </a:br>
            <a:r>
              <a:rPr lang="it-IT" b="1" dirty="0">
                <a:solidFill>
                  <a:srgbClr val="4A7FC9"/>
                </a:solidFill>
              </a:rPr>
              <a:t>DESCRIPTION</a:t>
            </a:r>
            <a:endParaRPr lang="it-IT" dirty="0">
              <a:solidFill>
                <a:srgbClr val="4A7FC9"/>
              </a:solidFill>
            </a:endParaRPr>
          </a:p>
        </p:txBody>
      </p:sp>
      <p:pic>
        <p:nvPicPr>
          <p:cNvPr id="42" name="Immagine 41">
            <a:extLst>
              <a:ext uri="{FF2B5EF4-FFF2-40B4-BE49-F238E27FC236}">
                <a16:creationId xmlns:a16="http://schemas.microsoft.com/office/drawing/2014/main" id="{E65072A9-0428-4CF0-89B0-FB20F84BDE20}"/>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1832439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163" y="1091312"/>
            <a:ext cx="5513832" cy="4169664"/>
          </a:xfrm>
        </p:spPr>
        <p:txBody>
          <a:bodyPr anchor="ctr">
            <a:normAutofit/>
          </a:bodyPr>
          <a:lstStyle/>
          <a:p>
            <a:pPr lvl="0"/>
            <a:r>
              <a:rPr lang="en-US" sz="1600" dirty="0">
                <a:latin typeface="+mj-lt"/>
              </a:rPr>
              <a:t>To make available for the community a single center, which will be properly equipped for the provision of specialist services. Until now some of those services are not available in our area due to the lack of adequate facilities (such as pools).</a:t>
            </a:r>
            <a:endParaRPr lang="it-IT" sz="1600" dirty="0">
              <a:latin typeface="+mj-lt"/>
            </a:endParaRPr>
          </a:p>
          <a:p>
            <a:pPr lvl="0"/>
            <a:r>
              <a:rPr lang="en-US" sz="1600" dirty="0">
                <a:latin typeface="+mj-lt"/>
              </a:rPr>
              <a:t>To reduce the need to have to travel to other regions to access specific health care services that are not available in Cremona or surrounding areas, and to make those services available in a timely manner.</a:t>
            </a:r>
            <a:endParaRPr lang="it-IT" sz="1600" dirty="0">
              <a:latin typeface="+mj-lt"/>
            </a:endParaRPr>
          </a:p>
          <a:p>
            <a:pPr marL="0" indent="0" algn="just">
              <a:lnSpc>
                <a:spcPct val="150000"/>
              </a:lnSpc>
              <a:spcAft>
                <a:spcPts val="800"/>
              </a:spcAft>
              <a:buNone/>
            </a:pPr>
            <a:endParaRPr lang="it-IT" sz="1800" b="1" dirty="0">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01476" y="6522836"/>
            <a:ext cx="359569" cy="344689"/>
          </a:xfrm>
        </p:spPr>
        <p:txBody>
          <a:bodyPr/>
          <a:lstStyle/>
          <a:p>
            <a:pPr algn="l"/>
            <a:fld id="{1DB91315-ACC4-F047-A845-56B7005F5E5C}" type="slidenum">
              <a:rPr lang="it-IT" smtClean="0">
                <a:solidFill>
                  <a:schemeClr val="bg1"/>
                </a:solidFill>
                <a:latin typeface="+mj-lt"/>
              </a:rPr>
              <a:pPr algn="l"/>
              <a:t>18</a:t>
            </a:fld>
            <a:endParaRPr lang="it-IT" dirty="0">
              <a:solidFill>
                <a:schemeClr val="bg1"/>
              </a:solidFill>
              <a:latin typeface="+mj-lt"/>
            </a:endParaRPr>
          </a:p>
        </p:txBody>
      </p:sp>
      <p:sp>
        <p:nvSpPr>
          <p:cNvPr id="41" name="Titolo 1">
            <a:extLst>
              <a:ext uri="{FF2B5EF4-FFF2-40B4-BE49-F238E27FC236}">
                <a16:creationId xmlns:a16="http://schemas.microsoft.com/office/drawing/2014/main" id="{132C545C-7CD9-4949-9FBB-16ED48E74A18}"/>
              </a:ext>
            </a:extLst>
          </p:cNvPr>
          <p:cNvSpPr txBox="1">
            <a:spLocks/>
          </p:cNvSpPr>
          <p:nvPr/>
        </p:nvSpPr>
        <p:spPr>
          <a:xfrm>
            <a:off x="570325" y="1172560"/>
            <a:ext cx="3867912" cy="247710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rgbClr val="4A7FC9"/>
                </a:solidFill>
              </a:rPr>
              <a:t>CR² SINAPSI</a:t>
            </a:r>
            <a:br>
              <a:rPr lang="it-IT" b="1" dirty="0">
                <a:solidFill>
                  <a:srgbClr val="4A7FC9"/>
                </a:solidFill>
              </a:rPr>
            </a:br>
            <a:r>
              <a:rPr lang="it-IT" b="1" dirty="0">
                <a:solidFill>
                  <a:srgbClr val="4A7FC9"/>
                </a:solidFill>
              </a:rPr>
              <a:t>PROJECT:</a:t>
            </a:r>
          </a:p>
          <a:p>
            <a:pPr algn="ctr"/>
            <a:br>
              <a:rPr lang="it-IT" b="1" dirty="0">
                <a:solidFill>
                  <a:srgbClr val="4A7FC9"/>
                </a:solidFill>
              </a:rPr>
            </a:br>
            <a:r>
              <a:rPr lang="it-IT" b="1" dirty="0">
                <a:solidFill>
                  <a:srgbClr val="4A7FC9"/>
                </a:solidFill>
              </a:rPr>
              <a:t>OBJECTIVE 1</a:t>
            </a:r>
            <a:endParaRPr lang="it-IT" dirty="0">
              <a:solidFill>
                <a:srgbClr val="4A7FC9"/>
              </a:solidFill>
            </a:endParaRPr>
          </a:p>
        </p:txBody>
      </p:sp>
      <p:pic>
        <p:nvPicPr>
          <p:cNvPr id="42" name="Immagine 41">
            <a:extLst>
              <a:ext uri="{FF2B5EF4-FFF2-40B4-BE49-F238E27FC236}">
                <a16:creationId xmlns:a16="http://schemas.microsoft.com/office/drawing/2014/main" id="{EA0A6EB7-975B-45FD-BB36-9A09FAFDF380}"/>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2081478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rmAutofit/>
          </a:bodyPr>
          <a:lstStyle/>
          <a:p>
            <a:pPr lvl="0"/>
            <a:r>
              <a:rPr lang="en-US" sz="1500" dirty="0">
                <a:latin typeface="+mj-lt"/>
              </a:rPr>
              <a:t>To improve the rehabilitative gains for minors with disabilities (both cognitive and physical), psycho-motorial delays and psycho-physical issues as a result of establishing specialized services not currently available.</a:t>
            </a:r>
            <a:endParaRPr lang="it-IT" sz="1500" dirty="0">
              <a:latin typeface="+mj-lt"/>
            </a:endParaRPr>
          </a:p>
          <a:p>
            <a:pPr lvl="0"/>
            <a:r>
              <a:rPr lang="en-US" sz="1500" dirty="0">
                <a:latin typeface="+mj-lt"/>
              </a:rPr>
              <a:t>To reduce the difficulties that families with minors face in identifying adequate responses to their needs, integration between them (in terms of access to services).</a:t>
            </a:r>
            <a:endParaRPr lang="it-IT" sz="1500" dirty="0">
              <a:latin typeface="+mj-lt"/>
            </a:endParaRPr>
          </a:p>
          <a:p>
            <a:pPr lvl="0"/>
            <a:r>
              <a:rPr lang="en-US" sz="1500" dirty="0">
                <a:latin typeface="+mj-lt"/>
              </a:rPr>
              <a:t>To reconciliate the specific needs of the disabled child with those of the whole family unit.</a:t>
            </a:r>
            <a:endParaRPr lang="it-IT" sz="1500" dirty="0">
              <a:latin typeface="+mj-lt"/>
            </a:endParaRPr>
          </a:p>
          <a:p>
            <a:pPr lvl="0"/>
            <a:r>
              <a:rPr lang="en-US" sz="1500" dirty="0">
                <a:latin typeface="+mj-lt"/>
              </a:rPr>
              <a:t>To increase extra-curricular inclusion opportunities for minors with disabilities.</a:t>
            </a:r>
            <a:endParaRPr lang="it-IT" sz="1500" dirty="0">
              <a:latin typeface="+mj-lt"/>
            </a:endParaRPr>
          </a:p>
          <a:p>
            <a:pPr marL="0" indent="0" algn="just">
              <a:lnSpc>
                <a:spcPct val="150000"/>
              </a:lnSpc>
              <a:spcAft>
                <a:spcPts val="800"/>
              </a:spcAft>
              <a:buNone/>
            </a:pPr>
            <a:endParaRPr lang="it-IT" sz="1800" b="1" dirty="0">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25289" y="6509936"/>
            <a:ext cx="399671" cy="365125"/>
          </a:xfrm>
        </p:spPr>
        <p:txBody>
          <a:bodyPr/>
          <a:lstStyle/>
          <a:p>
            <a:pPr algn="l"/>
            <a:fld id="{1DB91315-ACC4-F047-A845-56B7005F5E5C}" type="slidenum">
              <a:rPr lang="it-IT" smtClean="0">
                <a:solidFill>
                  <a:schemeClr val="bg1"/>
                </a:solidFill>
                <a:latin typeface="+mj-lt"/>
              </a:rPr>
              <a:pPr algn="l"/>
              <a:t>19</a:t>
            </a:fld>
            <a:endParaRPr lang="it-IT" dirty="0">
              <a:solidFill>
                <a:schemeClr val="bg1"/>
              </a:solidFill>
              <a:latin typeface="+mj-lt"/>
            </a:endParaRPr>
          </a:p>
        </p:txBody>
      </p:sp>
      <p:sp>
        <p:nvSpPr>
          <p:cNvPr id="41" name="Titolo 1">
            <a:extLst>
              <a:ext uri="{FF2B5EF4-FFF2-40B4-BE49-F238E27FC236}">
                <a16:creationId xmlns:a16="http://schemas.microsoft.com/office/drawing/2014/main" id="{132C545C-7CD9-4949-9FBB-16ED48E74A18}"/>
              </a:ext>
            </a:extLst>
          </p:cNvPr>
          <p:cNvSpPr txBox="1">
            <a:spLocks/>
          </p:cNvSpPr>
          <p:nvPr/>
        </p:nvSpPr>
        <p:spPr>
          <a:xfrm>
            <a:off x="570325" y="1172560"/>
            <a:ext cx="3867912" cy="247710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rgbClr val="4A7FC9"/>
                </a:solidFill>
              </a:rPr>
              <a:t>CR² SINAPSI</a:t>
            </a:r>
            <a:br>
              <a:rPr lang="it-IT" b="1" dirty="0">
                <a:solidFill>
                  <a:srgbClr val="4A7FC9"/>
                </a:solidFill>
              </a:rPr>
            </a:br>
            <a:r>
              <a:rPr lang="it-IT" b="1" dirty="0">
                <a:solidFill>
                  <a:srgbClr val="4A7FC9"/>
                </a:solidFill>
              </a:rPr>
              <a:t>PROJECT:</a:t>
            </a:r>
          </a:p>
          <a:p>
            <a:pPr algn="ctr"/>
            <a:br>
              <a:rPr lang="it-IT" b="1" dirty="0">
                <a:solidFill>
                  <a:srgbClr val="4A7FC9"/>
                </a:solidFill>
              </a:rPr>
            </a:br>
            <a:r>
              <a:rPr lang="it-IT" b="1" dirty="0">
                <a:solidFill>
                  <a:srgbClr val="4A7FC9"/>
                </a:solidFill>
              </a:rPr>
              <a:t>OBJECTIVE 2</a:t>
            </a:r>
            <a:endParaRPr lang="it-IT" dirty="0">
              <a:solidFill>
                <a:srgbClr val="4A7FC9"/>
              </a:solidFill>
            </a:endParaRPr>
          </a:p>
        </p:txBody>
      </p:sp>
      <p:pic>
        <p:nvPicPr>
          <p:cNvPr id="42" name="Immagine 41">
            <a:extLst>
              <a:ext uri="{FF2B5EF4-FFF2-40B4-BE49-F238E27FC236}">
                <a16:creationId xmlns:a16="http://schemas.microsoft.com/office/drawing/2014/main" id="{F5B73C71-9A87-4ADB-AE20-9385CBF1808D}"/>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3050823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a:bodyPr>
          <a:lstStyle/>
          <a:p>
            <a:pPr algn="ctr"/>
            <a:r>
              <a:rPr lang="it-IT" b="1" dirty="0" err="1">
                <a:solidFill>
                  <a:srgbClr val="4A7FC9"/>
                </a:solidFill>
              </a:rPr>
              <a:t>Summary</a:t>
            </a:r>
            <a:endParaRPr lang="it-IT" b="1"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5298363" y="977138"/>
            <a:ext cx="5513832" cy="4169664"/>
          </a:xfrm>
        </p:spPr>
        <p:txBody>
          <a:bodyPr anchor="ctr">
            <a:normAutofit/>
          </a:bodyPr>
          <a:lstStyle/>
          <a:p>
            <a:pPr algn="just"/>
            <a:r>
              <a:rPr lang="en-GB" sz="2400" dirty="0">
                <a:latin typeface="+mj-lt"/>
              </a:rPr>
              <a:t>Family description</a:t>
            </a:r>
          </a:p>
          <a:p>
            <a:pPr algn="just"/>
            <a:r>
              <a:rPr lang="en-GB" sz="2400" dirty="0">
                <a:latin typeface="+mj-lt"/>
              </a:rPr>
              <a:t>Summer camp</a:t>
            </a:r>
          </a:p>
          <a:p>
            <a:pPr algn="just"/>
            <a:r>
              <a:rPr lang="en-GB" sz="2400" dirty="0">
                <a:latin typeface="+mj-lt"/>
              </a:rPr>
              <a:t>CR² </a:t>
            </a:r>
            <a:r>
              <a:rPr lang="en-GB" sz="2400" dirty="0" err="1">
                <a:latin typeface="+mj-lt"/>
              </a:rPr>
              <a:t>Sinapsi</a:t>
            </a:r>
            <a:r>
              <a:rPr lang="en-GB" sz="2400" dirty="0">
                <a:latin typeface="+mj-lt"/>
              </a:rPr>
              <a:t> Project</a:t>
            </a:r>
          </a:p>
          <a:p>
            <a:pPr algn="just"/>
            <a:r>
              <a:rPr lang="en-GB" sz="2400" dirty="0">
                <a:latin typeface="+mj-lt"/>
              </a:rPr>
              <a:t>Mission and Sustainability of the project</a:t>
            </a:r>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i="0" u="none" strike="noStrike" dirty="0">
                <a:solidFill>
                  <a:srgbClr val="FFFFFF"/>
                </a:solidFill>
                <a:effectLst/>
                <a:latin typeface="+mj-lt"/>
              </a:rPr>
              <a:t>CR² SINAPSI</a:t>
            </a:r>
            <a:r>
              <a:rPr lang="en-US" sz="280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29316" y="6507779"/>
            <a:ext cx="261145" cy="210688"/>
          </a:xfrm>
        </p:spPr>
        <p:txBody>
          <a:bodyPr/>
          <a:lstStyle/>
          <a:p>
            <a:pPr algn="l"/>
            <a:fld id="{1DB91315-ACC4-F047-A845-56B7005F5E5C}" type="slidenum">
              <a:rPr lang="it-IT" dirty="0" smtClean="0">
                <a:solidFill>
                  <a:schemeClr val="bg1"/>
                </a:solidFill>
                <a:latin typeface="+mj-lt"/>
              </a:rPr>
              <a:pPr algn="l"/>
              <a:t>2</a:t>
            </a:fld>
            <a:endParaRPr lang="it-IT" dirty="0">
              <a:solidFill>
                <a:schemeClr val="bg1"/>
              </a:solidFill>
              <a:latin typeface="+mj-lt"/>
              <a:cs typeface="Calibri"/>
            </a:endParaRPr>
          </a:p>
        </p:txBody>
      </p:sp>
      <p:pic>
        <p:nvPicPr>
          <p:cNvPr id="41" name="Immagine 40">
            <a:extLst>
              <a:ext uri="{FF2B5EF4-FFF2-40B4-BE49-F238E27FC236}">
                <a16:creationId xmlns:a16="http://schemas.microsoft.com/office/drawing/2014/main" id="{1B8A5BDF-D6FB-495C-BF53-4FD9E061D2C1}"/>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3381227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rmAutofit/>
          </a:bodyPr>
          <a:lstStyle/>
          <a:p>
            <a:pPr lvl="0"/>
            <a:r>
              <a:rPr lang="en-US" sz="1600" dirty="0">
                <a:latin typeface="+mj-lt"/>
              </a:rPr>
              <a:t>To increase the number of health care and social specialists formed to assist minors with cognitive or physical disability, psychomotor delay, psycho-physical issues.</a:t>
            </a:r>
            <a:endParaRPr lang="it-IT" sz="1600" dirty="0">
              <a:latin typeface="+mj-lt"/>
            </a:endParaRPr>
          </a:p>
          <a:p>
            <a:pPr lvl="0"/>
            <a:r>
              <a:rPr lang="en-US" sz="1600" dirty="0">
                <a:latin typeface="+mj-lt"/>
              </a:rPr>
              <a:t>To improve the working capabilities of professionals working with those minors (both health care and social educative figures).</a:t>
            </a:r>
            <a:endParaRPr lang="it-IT" sz="1600" dirty="0">
              <a:latin typeface="+mj-lt"/>
            </a:endParaRPr>
          </a:p>
          <a:p>
            <a:pPr lvl="0"/>
            <a:r>
              <a:rPr lang="en-US" sz="1600" dirty="0">
                <a:latin typeface="+mj-lt"/>
              </a:rPr>
              <a:t>To increase the number of early diagnosis (0-3 years) that allow access to NPIA services  within 3 years of age and to upgrade of the response capability of these services (shortening the time between the take charge and the start of the rehabilitation program).</a:t>
            </a:r>
            <a:endParaRPr lang="it-IT" sz="1600" dirty="0">
              <a:latin typeface="+mj-lt"/>
            </a:endParaRPr>
          </a:p>
          <a:p>
            <a:pPr lvl="0"/>
            <a:r>
              <a:rPr lang="en-US" sz="1600" dirty="0">
                <a:latin typeface="+mj-lt"/>
              </a:rPr>
              <a:t>To offer genomic sequencing and other state-of-the-art analysis as an accessible service to everyone.  </a:t>
            </a:r>
            <a:endParaRPr lang="it-IT" sz="1600" dirty="0">
              <a:latin typeface="+mj-lt"/>
            </a:endParaRPr>
          </a:p>
          <a:p>
            <a:pPr marL="0" indent="0" algn="just">
              <a:lnSpc>
                <a:spcPct val="150000"/>
              </a:lnSpc>
              <a:spcAft>
                <a:spcPts val="800"/>
              </a:spcAft>
              <a:buNone/>
            </a:pPr>
            <a:endParaRPr lang="it-IT" sz="1800" b="1" dirty="0">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06155" y="6478411"/>
            <a:ext cx="451519" cy="416509"/>
          </a:xfrm>
        </p:spPr>
        <p:txBody>
          <a:bodyPr/>
          <a:lstStyle/>
          <a:p>
            <a:pPr algn="l"/>
            <a:fld id="{1DB91315-ACC4-F047-A845-56B7005F5E5C}" type="slidenum">
              <a:rPr lang="it-IT" smtClean="0">
                <a:solidFill>
                  <a:schemeClr val="bg1"/>
                </a:solidFill>
                <a:latin typeface="+mj-lt"/>
              </a:rPr>
              <a:pPr algn="l"/>
              <a:t>20</a:t>
            </a:fld>
            <a:endParaRPr lang="it-IT" dirty="0">
              <a:solidFill>
                <a:schemeClr val="bg1"/>
              </a:solidFill>
              <a:latin typeface="+mj-lt"/>
            </a:endParaRPr>
          </a:p>
        </p:txBody>
      </p:sp>
      <p:sp>
        <p:nvSpPr>
          <p:cNvPr id="41" name="Titolo 1">
            <a:extLst>
              <a:ext uri="{FF2B5EF4-FFF2-40B4-BE49-F238E27FC236}">
                <a16:creationId xmlns:a16="http://schemas.microsoft.com/office/drawing/2014/main" id="{132C545C-7CD9-4949-9FBB-16ED48E74A18}"/>
              </a:ext>
            </a:extLst>
          </p:cNvPr>
          <p:cNvSpPr txBox="1">
            <a:spLocks/>
          </p:cNvSpPr>
          <p:nvPr/>
        </p:nvSpPr>
        <p:spPr>
          <a:xfrm>
            <a:off x="570325" y="1172560"/>
            <a:ext cx="3867912" cy="247710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rgbClr val="4A7FC9"/>
                </a:solidFill>
              </a:rPr>
              <a:t>CR² SINAPSI</a:t>
            </a:r>
            <a:br>
              <a:rPr lang="it-IT" b="1" dirty="0">
                <a:solidFill>
                  <a:srgbClr val="4A7FC9"/>
                </a:solidFill>
              </a:rPr>
            </a:br>
            <a:r>
              <a:rPr lang="it-IT" b="1" dirty="0">
                <a:solidFill>
                  <a:srgbClr val="4A7FC9"/>
                </a:solidFill>
              </a:rPr>
              <a:t>PROJECT</a:t>
            </a:r>
          </a:p>
          <a:p>
            <a:pPr algn="ctr"/>
            <a:br>
              <a:rPr lang="it-IT" b="1" dirty="0">
                <a:solidFill>
                  <a:srgbClr val="4A7FC9"/>
                </a:solidFill>
              </a:rPr>
            </a:br>
            <a:r>
              <a:rPr lang="it-IT" b="1" dirty="0">
                <a:solidFill>
                  <a:srgbClr val="4A7FC9"/>
                </a:solidFill>
              </a:rPr>
              <a:t>OBJECTIVE 3</a:t>
            </a:r>
            <a:endParaRPr lang="it-IT" dirty="0">
              <a:solidFill>
                <a:srgbClr val="4A7FC9"/>
              </a:solidFill>
            </a:endParaRPr>
          </a:p>
        </p:txBody>
      </p:sp>
      <p:pic>
        <p:nvPicPr>
          <p:cNvPr id="42" name="Immagine 41">
            <a:extLst>
              <a:ext uri="{FF2B5EF4-FFF2-40B4-BE49-F238E27FC236}">
                <a16:creationId xmlns:a16="http://schemas.microsoft.com/office/drawing/2014/main" id="{1F21B2C3-9887-4FA4-8A16-60D4BE31791E}"/>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3161768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79" y="376238"/>
            <a:ext cx="6560822" cy="5141912"/>
          </a:xfrm>
        </p:spPr>
        <p:txBody>
          <a:bodyPr anchor="ctr">
            <a:normAutofit fontScale="25000" lnSpcReduction="20000"/>
          </a:bodyPr>
          <a:lstStyle/>
          <a:p>
            <a:pPr marL="0" indent="0">
              <a:lnSpc>
                <a:spcPct val="120000"/>
              </a:lnSpc>
              <a:buNone/>
            </a:pPr>
            <a:r>
              <a:rPr lang="en-US" sz="6000" dirty="0">
                <a:latin typeface="+mj-lt"/>
              </a:rPr>
              <a:t>A fundamental role will be played by the </a:t>
            </a:r>
            <a:r>
              <a:rPr lang="en-US" sz="6000" b="1" dirty="0">
                <a:latin typeface="+mj-lt"/>
              </a:rPr>
              <a:t>Scientific Technical Committee</a:t>
            </a:r>
            <a:r>
              <a:rPr lang="en-US" sz="6000" dirty="0">
                <a:latin typeface="+mj-lt"/>
              </a:rPr>
              <a:t>, made up of doctors and professionals with different specializations. The Committee will: 1)  support the Board of Directors on scientific issues, 2) indicate and identify experimental and / or innovative intervention strategies, 3) promote the construction of the network between medical-rehabilitation centers on the national and European territory, 4) enhance the implementation of training-information activities and scientific dissemination to support the process of local area awareness for "a common good" (well-being of minors).</a:t>
            </a:r>
            <a:endParaRPr lang="it-IT" sz="6000" dirty="0">
              <a:latin typeface="+mj-lt"/>
            </a:endParaRPr>
          </a:p>
          <a:p>
            <a:pPr marL="0" indent="0">
              <a:lnSpc>
                <a:spcPct val="120000"/>
              </a:lnSpc>
              <a:buNone/>
            </a:pPr>
            <a:r>
              <a:rPr lang="en-US" sz="6000" dirty="0">
                <a:latin typeface="+mj-lt"/>
              </a:rPr>
              <a:t>The Scientific Committee will be charged with keeping the Center at the forefront both in terms of research and in the provision of innovative therapies.</a:t>
            </a:r>
            <a:endParaRPr lang="it-IT" sz="6000" dirty="0">
              <a:latin typeface="+mj-lt"/>
            </a:endParaRPr>
          </a:p>
          <a:p>
            <a:pPr marL="0" indent="0">
              <a:lnSpc>
                <a:spcPct val="120000"/>
              </a:lnSpc>
              <a:buNone/>
            </a:pPr>
            <a:r>
              <a:rPr lang="en-US" sz="6000" dirty="0">
                <a:latin typeface="+mj-lt"/>
              </a:rPr>
              <a:t>The following professional are currently collaborating on our project: </a:t>
            </a:r>
            <a:endParaRPr lang="it-IT" sz="6000" dirty="0">
              <a:latin typeface="+mj-lt"/>
            </a:endParaRPr>
          </a:p>
          <a:p>
            <a:pPr>
              <a:lnSpc>
                <a:spcPct val="120000"/>
              </a:lnSpc>
            </a:pPr>
            <a:r>
              <a:rPr lang="it-IT" sz="6000" dirty="0">
                <a:latin typeface="+mj-lt"/>
              </a:rPr>
              <a:t>Prof.ssa </a:t>
            </a:r>
            <a:r>
              <a:rPr lang="it-IT" sz="6000" dirty="0" err="1">
                <a:latin typeface="+mj-lt"/>
              </a:rPr>
              <a:t>Fazzi</a:t>
            </a:r>
            <a:r>
              <a:rPr lang="it-IT" sz="6000" dirty="0">
                <a:latin typeface="+mj-lt"/>
              </a:rPr>
              <a:t> (Università di Brescia)</a:t>
            </a:r>
          </a:p>
          <a:p>
            <a:pPr>
              <a:lnSpc>
                <a:spcPct val="120000"/>
              </a:lnSpc>
            </a:pPr>
            <a:r>
              <a:rPr lang="it-IT" sz="6000" dirty="0">
                <a:latin typeface="+mj-lt"/>
              </a:rPr>
              <a:t>Prof.ssa </a:t>
            </a:r>
            <a:r>
              <a:rPr lang="it-IT" sz="6000" dirty="0" err="1">
                <a:latin typeface="+mj-lt"/>
              </a:rPr>
              <a:t>Orcesi</a:t>
            </a:r>
            <a:r>
              <a:rPr lang="it-IT" sz="6000" dirty="0">
                <a:latin typeface="+mj-lt"/>
              </a:rPr>
              <a:t> (Fondazione Mondino di Pavia)</a:t>
            </a:r>
          </a:p>
          <a:p>
            <a:pPr>
              <a:lnSpc>
                <a:spcPct val="120000"/>
              </a:lnSpc>
            </a:pPr>
            <a:r>
              <a:rPr lang="it-IT" sz="6000" dirty="0">
                <a:latin typeface="+mj-lt"/>
              </a:rPr>
              <a:t>Prof. </a:t>
            </a:r>
            <a:r>
              <a:rPr lang="it-IT" sz="6000" dirty="0" err="1">
                <a:latin typeface="+mj-lt"/>
              </a:rPr>
              <a:t>Imperadori</a:t>
            </a:r>
            <a:r>
              <a:rPr lang="it-IT" sz="6000" dirty="0">
                <a:latin typeface="+mj-lt"/>
              </a:rPr>
              <a:t> (Politecnico di Milano)</a:t>
            </a:r>
          </a:p>
          <a:p>
            <a:pPr>
              <a:lnSpc>
                <a:spcPct val="120000"/>
              </a:lnSpc>
            </a:pPr>
            <a:r>
              <a:rPr lang="it-IT" sz="6000" dirty="0">
                <a:latin typeface="+mj-lt"/>
              </a:rPr>
              <a:t>Dott. Riccardo Sabatini</a:t>
            </a:r>
          </a:p>
          <a:p>
            <a:pPr marL="0" indent="0" algn="just">
              <a:lnSpc>
                <a:spcPct val="150000"/>
              </a:lnSpc>
              <a:spcAft>
                <a:spcPts val="800"/>
              </a:spcAft>
              <a:buNone/>
            </a:pPr>
            <a:endParaRPr lang="it-IT" sz="1800" dirty="0">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07308" y="6446838"/>
            <a:ext cx="359569" cy="444173"/>
          </a:xfrm>
        </p:spPr>
        <p:txBody>
          <a:bodyPr/>
          <a:lstStyle/>
          <a:p>
            <a:pPr algn="l"/>
            <a:fld id="{1DB91315-ACC4-F047-A845-56B7005F5E5C}" type="slidenum">
              <a:rPr lang="it-IT" smtClean="0">
                <a:solidFill>
                  <a:schemeClr val="bg1"/>
                </a:solidFill>
                <a:latin typeface="+mj-lt"/>
              </a:rPr>
              <a:pPr algn="l"/>
              <a:t>21</a:t>
            </a:fld>
            <a:endParaRPr lang="it-IT" dirty="0">
              <a:solidFill>
                <a:schemeClr val="bg1"/>
              </a:solidFill>
              <a:latin typeface="+mj-lt"/>
            </a:endParaRPr>
          </a:p>
        </p:txBody>
      </p:sp>
      <p:sp>
        <p:nvSpPr>
          <p:cNvPr id="41" name="Titolo 1">
            <a:extLst>
              <a:ext uri="{FF2B5EF4-FFF2-40B4-BE49-F238E27FC236}">
                <a16:creationId xmlns:a16="http://schemas.microsoft.com/office/drawing/2014/main" id="{132C545C-7CD9-4949-9FBB-16ED48E74A18}"/>
              </a:ext>
            </a:extLst>
          </p:cNvPr>
          <p:cNvSpPr txBox="1">
            <a:spLocks/>
          </p:cNvSpPr>
          <p:nvPr/>
        </p:nvSpPr>
        <p:spPr>
          <a:xfrm>
            <a:off x="570325" y="1172560"/>
            <a:ext cx="3867912" cy="2713640"/>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rgbClr val="4A7FC9"/>
                </a:solidFill>
              </a:rPr>
              <a:t>CR² SINAPSI</a:t>
            </a:r>
            <a:br>
              <a:rPr lang="it-IT" b="1" dirty="0">
                <a:solidFill>
                  <a:srgbClr val="4A7FC9"/>
                </a:solidFill>
              </a:rPr>
            </a:br>
            <a:r>
              <a:rPr lang="it-IT" b="1" dirty="0">
                <a:solidFill>
                  <a:srgbClr val="4A7FC9"/>
                </a:solidFill>
              </a:rPr>
              <a:t>PROJECT:</a:t>
            </a:r>
          </a:p>
          <a:p>
            <a:pPr algn="r"/>
            <a:br>
              <a:rPr lang="it-IT" b="1" dirty="0">
                <a:solidFill>
                  <a:srgbClr val="4A7FC9"/>
                </a:solidFill>
              </a:rPr>
            </a:br>
            <a:endParaRPr lang="it-IT" b="1" dirty="0">
              <a:solidFill>
                <a:srgbClr val="4A7FC9"/>
              </a:solidFill>
            </a:endParaRPr>
          </a:p>
          <a:p>
            <a:pPr algn="ctr"/>
            <a:r>
              <a:rPr lang="it-IT" b="1" dirty="0">
                <a:solidFill>
                  <a:srgbClr val="4A7FC9"/>
                </a:solidFill>
              </a:rPr>
              <a:t>SCIENTIFIC TECHNICAL COMMITTEE</a:t>
            </a:r>
            <a:endParaRPr lang="it-IT" dirty="0">
              <a:solidFill>
                <a:srgbClr val="4A7FC9"/>
              </a:solidFill>
            </a:endParaRPr>
          </a:p>
        </p:txBody>
      </p:sp>
      <p:pic>
        <p:nvPicPr>
          <p:cNvPr id="42" name="Immagine 41">
            <a:extLst>
              <a:ext uri="{FF2B5EF4-FFF2-40B4-BE49-F238E27FC236}">
                <a16:creationId xmlns:a16="http://schemas.microsoft.com/office/drawing/2014/main" id="{8503B0B3-F399-41A7-9B4D-DBB85963BB01}"/>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1784220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fontScale="90000"/>
          </a:bodyPr>
          <a:lstStyle/>
          <a:p>
            <a:pPr algn="ctr"/>
            <a:r>
              <a:rPr lang="it-IT" b="1" dirty="0">
                <a:solidFill>
                  <a:srgbClr val="4A7FC9"/>
                </a:solidFill>
              </a:rPr>
              <a:t>CR² SINAPSI</a:t>
            </a:r>
            <a:br>
              <a:rPr lang="it-IT" b="1" dirty="0">
                <a:solidFill>
                  <a:srgbClr val="4A7FC9"/>
                </a:solidFill>
              </a:rPr>
            </a:br>
            <a:r>
              <a:rPr lang="it-IT" b="1" dirty="0">
                <a:solidFill>
                  <a:srgbClr val="4A7FC9"/>
                </a:solidFill>
              </a:rPr>
              <a:t>PROJECT:</a:t>
            </a:r>
            <a:br>
              <a:rPr lang="it-IT" b="1" dirty="0">
                <a:solidFill>
                  <a:srgbClr val="4A7FC9"/>
                </a:solidFill>
              </a:rPr>
            </a:br>
            <a:r>
              <a:rPr lang="it-IT" b="1" dirty="0">
                <a:solidFill>
                  <a:srgbClr val="4A7FC9"/>
                </a:solidFill>
              </a:rPr>
              <a:t>PLAN</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781085" y="6451915"/>
            <a:ext cx="349170" cy="444173"/>
          </a:xfrm>
        </p:spPr>
        <p:txBody>
          <a:bodyPr/>
          <a:lstStyle/>
          <a:p>
            <a:pPr algn="l"/>
            <a:fld id="{1DB91315-ACC4-F047-A845-56B7005F5E5C}" type="slidenum">
              <a:rPr lang="it-IT" smtClean="0">
                <a:solidFill>
                  <a:schemeClr val="bg1"/>
                </a:solidFill>
                <a:latin typeface="+mj-lt"/>
              </a:rPr>
              <a:pPr algn="l"/>
              <a:t>22</a:t>
            </a:fld>
            <a:endParaRPr lang="it-IT" dirty="0">
              <a:solidFill>
                <a:schemeClr val="bg1"/>
              </a:solidFill>
              <a:latin typeface="+mj-lt"/>
            </a:endParaRPr>
          </a:p>
        </p:txBody>
      </p:sp>
      <p:pic>
        <p:nvPicPr>
          <p:cNvPr id="9" name="Immagine 8">
            <a:extLst>
              <a:ext uri="{FF2B5EF4-FFF2-40B4-BE49-F238E27FC236}">
                <a16:creationId xmlns:a16="http://schemas.microsoft.com/office/drawing/2014/main" id="{6BD1AB49-535B-43F1-9916-D6B4F7CA5F87}"/>
              </a:ext>
            </a:extLst>
          </p:cNvPr>
          <p:cNvPicPr>
            <a:picLocks noChangeAspect="1"/>
          </p:cNvPicPr>
          <p:nvPr/>
        </p:nvPicPr>
        <p:blipFill>
          <a:blip r:embed="rId3"/>
          <a:stretch>
            <a:fillRect/>
          </a:stretch>
        </p:blipFill>
        <p:spPr>
          <a:xfrm>
            <a:off x="6141020" y="7144"/>
            <a:ext cx="4573812" cy="5788152"/>
          </a:xfrm>
          <a:prstGeom prst="rect">
            <a:avLst/>
          </a:prstGeom>
        </p:spPr>
      </p:pic>
      <p:pic>
        <p:nvPicPr>
          <p:cNvPr id="41" name="Immagine 40">
            <a:extLst>
              <a:ext uri="{FF2B5EF4-FFF2-40B4-BE49-F238E27FC236}">
                <a16:creationId xmlns:a16="http://schemas.microsoft.com/office/drawing/2014/main" id="{4B6638A6-EA93-4112-8D30-83C695EB1BA8}"/>
              </a:ext>
            </a:extLst>
          </p:cNvPr>
          <p:cNvPicPr>
            <a:picLocks noChangeAspect="1"/>
          </p:cNvPicPr>
          <p:nvPr/>
        </p:nvPicPr>
        <p:blipFill>
          <a:blip r:embed="rId4"/>
          <a:stretch>
            <a:fillRect/>
          </a:stretch>
        </p:blipFill>
        <p:spPr>
          <a:xfrm>
            <a:off x="95510" y="63147"/>
            <a:ext cx="698098" cy="698098"/>
          </a:xfrm>
          <a:prstGeom prst="rect">
            <a:avLst/>
          </a:prstGeom>
        </p:spPr>
      </p:pic>
    </p:spTree>
    <p:extLst>
      <p:ext uri="{BB962C8B-B14F-4D97-AF65-F5344CB8AC3E}">
        <p14:creationId xmlns:p14="http://schemas.microsoft.com/office/powerpoint/2010/main" val="2708260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fontScale="90000"/>
          </a:bodyPr>
          <a:lstStyle/>
          <a:p>
            <a:pPr algn="ctr"/>
            <a:r>
              <a:rPr lang="it-IT" b="1" dirty="0">
                <a:solidFill>
                  <a:srgbClr val="4A7FC9"/>
                </a:solidFill>
              </a:rPr>
              <a:t>CR² SINAPSI</a:t>
            </a:r>
            <a:br>
              <a:rPr lang="it-IT" b="1" dirty="0">
                <a:solidFill>
                  <a:srgbClr val="4A7FC9"/>
                </a:solidFill>
              </a:rPr>
            </a:br>
            <a:r>
              <a:rPr lang="it-IT" b="1" dirty="0">
                <a:solidFill>
                  <a:srgbClr val="4A7FC9"/>
                </a:solidFill>
              </a:rPr>
              <a:t>PROJECT:</a:t>
            </a:r>
            <a:br>
              <a:rPr lang="it-IT" b="1" dirty="0">
                <a:solidFill>
                  <a:srgbClr val="4A7FC9"/>
                </a:solidFill>
              </a:rPr>
            </a:br>
            <a:r>
              <a:rPr lang="it-IT" b="1" dirty="0">
                <a:solidFill>
                  <a:srgbClr val="4A7FC9"/>
                </a:solidFill>
              </a:rPr>
              <a:t>VIEWS</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772630" y="6453767"/>
            <a:ext cx="473869" cy="444173"/>
          </a:xfrm>
        </p:spPr>
        <p:txBody>
          <a:bodyPr/>
          <a:lstStyle/>
          <a:p>
            <a:pPr algn="l"/>
            <a:fld id="{1DB91315-ACC4-F047-A845-56B7005F5E5C}" type="slidenum">
              <a:rPr lang="it-IT" smtClean="0">
                <a:solidFill>
                  <a:schemeClr val="bg1"/>
                </a:solidFill>
                <a:latin typeface="+mj-lt"/>
              </a:rPr>
              <a:pPr algn="l"/>
              <a:t>23</a:t>
            </a:fld>
            <a:endParaRPr lang="it-IT" dirty="0">
              <a:solidFill>
                <a:schemeClr val="bg1"/>
              </a:solidFill>
              <a:latin typeface="+mj-lt"/>
            </a:endParaRPr>
          </a:p>
        </p:txBody>
      </p:sp>
      <p:pic>
        <p:nvPicPr>
          <p:cNvPr id="4" name="Immagine 3">
            <a:extLst>
              <a:ext uri="{FF2B5EF4-FFF2-40B4-BE49-F238E27FC236}">
                <a16:creationId xmlns:a16="http://schemas.microsoft.com/office/drawing/2014/main" id="{AABEF0EB-7548-4148-80A4-F8325B2B90D3}"/>
              </a:ext>
            </a:extLst>
          </p:cNvPr>
          <p:cNvPicPr>
            <a:picLocks noChangeAspect="1"/>
          </p:cNvPicPr>
          <p:nvPr/>
        </p:nvPicPr>
        <p:blipFill>
          <a:blip r:embed="rId3"/>
          <a:stretch>
            <a:fillRect/>
          </a:stretch>
        </p:blipFill>
        <p:spPr>
          <a:xfrm>
            <a:off x="4908397" y="238165"/>
            <a:ext cx="3540689" cy="2504876"/>
          </a:xfrm>
          <a:prstGeom prst="rect">
            <a:avLst/>
          </a:prstGeom>
        </p:spPr>
      </p:pic>
      <p:pic>
        <p:nvPicPr>
          <p:cNvPr id="7" name="Immagine 6">
            <a:extLst>
              <a:ext uri="{FF2B5EF4-FFF2-40B4-BE49-F238E27FC236}">
                <a16:creationId xmlns:a16="http://schemas.microsoft.com/office/drawing/2014/main" id="{B7655B7A-69FD-462B-91ED-6F176327EA3E}"/>
              </a:ext>
            </a:extLst>
          </p:cNvPr>
          <p:cNvPicPr>
            <a:picLocks noChangeAspect="1"/>
          </p:cNvPicPr>
          <p:nvPr/>
        </p:nvPicPr>
        <p:blipFill>
          <a:blip r:embed="rId4"/>
          <a:stretch>
            <a:fillRect/>
          </a:stretch>
        </p:blipFill>
        <p:spPr>
          <a:xfrm>
            <a:off x="8546013" y="244877"/>
            <a:ext cx="3550200" cy="2507315"/>
          </a:xfrm>
          <a:prstGeom prst="rect">
            <a:avLst/>
          </a:prstGeom>
        </p:spPr>
      </p:pic>
      <p:pic>
        <p:nvPicPr>
          <p:cNvPr id="5" name="Immagine 4">
            <a:extLst>
              <a:ext uri="{FF2B5EF4-FFF2-40B4-BE49-F238E27FC236}">
                <a16:creationId xmlns:a16="http://schemas.microsoft.com/office/drawing/2014/main" id="{6EBF8988-45D9-4FCB-AFE2-D68D3E3F9751}"/>
              </a:ext>
            </a:extLst>
          </p:cNvPr>
          <p:cNvPicPr>
            <a:picLocks noChangeAspect="1"/>
          </p:cNvPicPr>
          <p:nvPr/>
        </p:nvPicPr>
        <p:blipFill>
          <a:blip r:embed="rId5"/>
          <a:stretch>
            <a:fillRect/>
          </a:stretch>
        </p:blipFill>
        <p:spPr>
          <a:xfrm>
            <a:off x="4926887" y="3022055"/>
            <a:ext cx="3540689" cy="2470909"/>
          </a:xfrm>
          <a:prstGeom prst="rect">
            <a:avLst/>
          </a:prstGeom>
        </p:spPr>
      </p:pic>
      <p:pic>
        <p:nvPicPr>
          <p:cNvPr id="10" name="Immagine 9">
            <a:extLst>
              <a:ext uri="{FF2B5EF4-FFF2-40B4-BE49-F238E27FC236}">
                <a16:creationId xmlns:a16="http://schemas.microsoft.com/office/drawing/2014/main" id="{C8488BE3-5EE4-4AFA-AE0A-1A0DB281A089}"/>
              </a:ext>
            </a:extLst>
          </p:cNvPr>
          <p:cNvPicPr>
            <a:picLocks noChangeAspect="1"/>
          </p:cNvPicPr>
          <p:nvPr/>
        </p:nvPicPr>
        <p:blipFill>
          <a:blip r:embed="rId6"/>
          <a:stretch>
            <a:fillRect/>
          </a:stretch>
        </p:blipFill>
        <p:spPr>
          <a:xfrm>
            <a:off x="8553961" y="3022864"/>
            <a:ext cx="3522886" cy="2490524"/>
          </a:xfrm>
          <a:prstGeom prst="rect">
            <a:avLst/>
          </a:prstGeom>
        </p:spPr>
      </p:pic>
      <p:pic>
        <p:nvPicPr>
          <p:cNvPr id="41" name="Immagine 40">
            <a:extLst>
              <a:ext uri="{FF2B5EF4-FFF2-40B4-BE49-F238E27FC236}">
                <a16:creationId xmlns:a16="http://schemas.microsoft.com/office/drawing/2014/main" id="{60EC7061-99E3-4317-9539-2669C6E3330F}"/>
              </a:ext>
            </a:extLst>
          </p:cNvPr>
          <p:cNvPicPr>
            <a:picLocks noChangeAspect="1"/>
          </p:cNvPicPr>
          <p:nvPr/>
        </p:nvPicPr>
        <p:blipFill>
          <a:blip r:embed="rId7"/>
          <a:stretch>
            <a:fillRect/>
          </a:stretch>
        </p:blipFill>
        <p:spPr>
          <a:xfrm>
            <a:off x="95510" y="63147"/>
            <a:ext cx="698098" cy="698098"/>
          </a:xfrm>
          <a:prstGeom prst="rect">
            <a:avLst/>
          </a:prstGeom>
        </p:spPr>
      </p:pic>
    </p:spTree>
    <p:extLst>
      <p:ext uri="{BB962C8B-B14F-4D97-AF65-F5344CB8AC3E}">
        <p14:creationId xmlns:p14="http://schemas.microsoft.com/office/powerpoint/2010/main" val="624847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fontScale="90000"/>
          </a:bodyPr>
          <a:lstStyle/>
          <a:p>
            <a:pPr algn="ctr"/>
            <a:r>
              <a:rPr lang="it-IT" b="1" dirty="0">
                <a:solidFill>
                  <a:srgbClr val="4A7FC9"/>
                </a:solidFill>
              </a:rPr>
              <a:t>CR² SINAPSI</a:t>
            </a:r>
            <a:br>
              <a:rPr lang="it-IT" b="1" dirty="0">
                <a:solidFill>
                  <a:srgbClr val="4A7FC9"/>
                </a:solidFill>
              </a:rPr>
            </a:br>
            <a:r>
              <a:rPr lang="it-IT" b="1" dirty="0">
                <a:solidFill>
                  <a:srgbClr val="4A7FC9"/>
                </a:solidFill>
              </a:rPr>
              <a:t>PROJECT:</a:t>
            </a:r>
            <a:br>
              <a:rPr lang="it-IT" b="1" dirty="0">
                <a:solidFill>
                  <a:srgbClr val="4A7FC9"/>
                </a:solidFill>
              </a:rPr>
            </a:br>
            <a:r>
              <a:rPr lang="it-IT" b="1" dirty="0">
                <a:solidFill>
                  <a:srgbClr val="4A7FC9"/>
                </a:solidFill>
              </a:rPr>
              <a:t>STRATEGY</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789446" y="6438449"/>
            <a:ext cx="473869" cy="444173"/>
          </a:xfrm>
        </p:spPr>
        <p:txBody>
          <a:bodyPr/>
          <a:lstStyle/>
          <a:p>
            <a:pPr algn="l"/>
            <a:fld id="{1DB91315-ACC4-F047-A845-56B7005F5E5C}" type="slidenum">
              <a:rPr lang="it-IT" smtClean="0">
                <a:solidFill>
                  <a:schemeClr val="bg1"/>
                </a:solidFill>
                <a:latin typeface="+mj-lt"/>
              </a:rPr>
              <a:pPr algn="l"/>
              <a:t>24</a:t>
            </a:fld>
            <a:endParaRPr lang="it-IT" dirty="0">
              <a:solidFill>
                <a:schemeClr val="bg1"/>
              </a:solidFill>
              <a:latin typeface="+mj-lt"/>
            </a:endParaRPr>
          </a:p>
        </p:txBody>
      </p:sp>
      <p:pic>
        <p:nvPicPr>
          <p:cNvPr id="5" name="Immagine 4">
            <a:extLst>
              <a:ext uri="{FF2B5EF4-FFF2-40B4-BE49-F238E27FC236}">
                <a16:creationId xmlns:a16="http://schemas.microsoft.com/office/drawing/2014/main" id="{CCBED663-CC28-4D2B-8CCC-31309902BDB2}"/>
              </a:ext>
            </a:extLst>
          </p:cNvPr>
          <p:cNvPicPr>
            <a:picLocks noChangeAspect="1"/>
          </p:cNvPicPr>
          <p:nvPr/>
        </p:nvPicPr>
        <p:blipFill>
          <a:blip r:embed="rId3"/>
          <a:stretch>
            <a:fillRect/>
          </a:stretch>
        </p:blipFill>
        <p:spPr>
          <a:xfrm>
            <a:off x="6508861" y="-1587"/>
            <a:ext cx="4082826" cy="5788152"/>
          </a:xfrm>
          <a:prstGeom prst="rect">
            <a:avLst/>
          </a:prstGeom>
        </p:spPr>
      </p:pic>
      <p:pic>
        <p:nvPicPr>
          <p:cNvPr id="41" name="Immagine 40">
            <a:extLst>
              <a:ext uri="{FF2B5EF4-FFF2-40B4-BE49-F238E27FC236}">
                <a16:creationId xmlns:a16="http://schemas.microsoft.com/office/drawing/2014/main" id="{05E71DBF-5B8E-4220-9FEA-340F392D24F2}"/>
              </a:ext>
            </a:extLst>
          </p:cNvPr>
          <p:cNvPicPr>
            <a:picLocks noChangeAspect="1"/>
          </p:cNvPicPr>
          <p:nvPr/>
        </p:nvPicPr>
        <p:blipFill>
          <a:blip r:embed="rId4"/>
          <a:stretch>
            <a:fillRect/>
          </a:stretch>
        </p:blipFill>
        <p:spPr>
          <a:xfrm>
            <a:off x="95510" y="63147"/>
            <a:ext cx="698098" cy="698098"/>
          </a:xfrm>
          <a:prstGeom prst="rect">
            <a:avLst/>
          </a:prstGeom>
        </p:spPr>
      </p:pic>
    </p:spTree>
    <p:extLst>
      <p:ext uri="{BB962C8B-B14F-4D97-AF65-F5344CB8AC3E}">
        <p14:creationId xmlns:p14="http://schemas.microsoft.com/office/powerpoint/2010/main" val="3508937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19"/>
            <a:ext cx="5513832" cy="4310381"/>
          </a:xfrm>
        </p:spPr>
        <p:txBody>
          <a:bodyPr anchor="ctr">
            <a:normAutofit fontScale="70000" lnSpcReduction="20000"/>
          </a:bodyPr>
          <a:lstStyle/>
          <a:p>
            <a:pPr marL="0" indent="0" algn="just">
              <a:lnSpc>
                <a:spcPct val="150000"/>
              </a:lnSpc>
              <a:spcAft>
                <a:spcPts val="800"/>
              </a:spcAft>
              <a:buNone/>
            </a:pPr>
            <a:r>
              <a:rPr lang="en-GB" sz="1900" dirty="0">
                <a:latin typeface="+mj-lt"/>
                <a:ea typeface="Calibri" panose="020F0502020204030204" pitchFamily="34" charset="0"/>
                <a:cs typeface="Calibri Light" panose="020F0302020204030204" pitchFamily="34" charset="0"/>
              </a:rPr>
              <a:t>The idea that underlies the strategy is that </a:t>
            </a:r>
            <a:r>
              <a:rPr lang="en-GB" sz="1900" b="1" dirty="0">
                <a:latin typeface="+mj-lt"/>
                <a:ea typeface="Calibri" panose="020F0502020204030204" pitchFamily="34" charset="0"/>
                <a:cs typeface="Calibri Light" panose="020F0302020204030204" pitchFamily="34" charset="0"/>
              </a:rPr>
              <a:t>families</a:t>
            </a:r>
            <a:r>
              <a:rPr lang="en-GB" sz="1900" dirty="0">
                <a:latin typeface="+mj-lt"/>
                <a:ea typeface="Calibri" panose="020F0502020204030204" pitchFamily="34" charset="0"/>
                <a:cs typeface="Calibri Light" panose="020F0302020204030204" pitchFamily="34" charset="0"/>
              </a:rPr>
              <a:t> should be considered a </a:t>
            </a:r>
            <a:r>
              <a:rPr lang="en-GB" sz="1900" b="1" dirty="0">
                <a:latin typeface="+mj-lt"/>
                <a:ea typeface="Calibri" panose="020F0502020204030204" pitchFamily="34" charset="0"/>
                <a:cs typeface="Calibri Light" panose="020F0302020204030204" pitchFamily="34" charset="0"/>
              </a:rPr>
              <a:t>system</a:t>
            </a:r>
            <a:r>
              <a:rPr lang="en-GB" sz="1900" dirty="0">
                <a:latin typeface="+mj-lt"/>
                <a:ea typeface="Calibri" panose="020F0502020204030204" pitchFamily="34" charset="0"/>
                <a:cs typeface="Calibri Light" panose="020F0302020204030204" pitchFamily="34" charset="0"/>
              </a:rPr>
              <a:t> in order to answer the needs of the same. As such it is necessary to observe and read it inside its living context (individuals within the family and community). It becomes important to redefine the way the issues are framed so that the focus is not only on the disabled individual but on the entire family as an integrative system.</a:t>
            </a:r>
          </a:p>
          <a:p>
            <a:pPr marL="0" indent="0" algn="just">
              <a:lnSpc>
                <a:spcPct val="150000"/>
              </a:lnSpc>
              <a:spcAft>
                <a:spcPts val="800"/>
              </a:spcAft>
              <a:buNone/>
            </a:pPr>
            <a:r>
              <a:rPr lang="en-GB" sz="1900" dirty="0">
                <a:latin typeface="+mj-lt"/>
                <a:ea typeface="Calibri" panose="020F0502020204030204" pitchFamily="34" charset="0"/>
                <a:cs typeface="Calibri Light" panose="020F0302020204030204" pitchFamily="34" charset="0"/>
              </a:rPr>
              <a:t>The establishment of the family as a system necessitates a location which is able to: </a:t>
            </a:r>
            <a:r>
              <a:rPr lang="en-GB" sz="1900" b="1" dirty="0">
                <a:latin typeface="+mj-lt"/>
                <a:ea typeface="Calibri" panose="020F0502020204030204" pitchFamily="34" charset="0"/>
                <a:cs typeface="Calibri Light" panose="020F0302020204030204" pitchFamily="34" charset="0"/>
              </a:rPr>
              <a:t>provide integrated services, operate in an inclusive way and promote interconnection with social, cultural, ambient life context</a:t>
            </a:r>
            <a:r>
              <a:rPr lang="en-GB" sz="1900" dirty="0">
                <a:latin typeface="+mj-lt"/>
                <a:ea typeface="Calibri" panose="020F0502020204030204" pitchFamily="34" charset="0"/>
                <a:cs typeface="Calibri Light" panose="020F0302020204030204" pitchFamily="34" charset="0"/>
              </a:rPr>
              <a:t>. </a:t>
            </a:r>
          </a:p>
          <a:p>
            <a:pPr marL="0" indent="0" algn="just">
              <a:lnSpc>
                <a:spcPct val="150000"/>
              </a:lnSpc>
              <a:spcAft>
                <a:spcPts val="800"/>
              </a:spcAft>
              <a:buNone/>
            </a:pPr>
            <a:r>
              <a:rPr lang="en-GB" sz="1900" dirty="0">
                <a:latin typeface="+mj-lt"/>
                <a:ea typeface="Calibri" panose="020F0502020204030204" pitchFamily="34" charset="0"/>
                <a:cs typeface="Calibri Light" panose="020F0302020204030204" pitchFamily="34" charset="0"/>
              </a:rPr>
              <a:t>CR2 has been conceived and structured as a systemic place, in which the services offered and the professional skills available are complemented and enriched by offering integrated answers to complex needs, adopting systemic approaches.</a:t>
            </a:r>
          </a:p>
          <a:p>
            <a:pPr marL="0" indent="0" algn="just">
              <a:lnSpc>
                <a:spcPct val="150000"/>
              </a:lnSpc>
              <a:spcAft>
                <a:spcPts val="800"/>
              </a:spcAft>
              <a:buNone/>
            </a:pPr>
            <a:endParaRPr lang="it-IT" sz="1800" b="1"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48653" y="6089904"/>
            <a:ext cx="6651749"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10630" y="6446838"/>
            <a:ext cx="338931" cy="444173"/>
          </a:xfrm>
        </p:spPr>
        <p:txBody>
          <a:bodyPr/>
          <a:lstStyle/>
          <a:p>
            <a:pPr algn="l"/>
            <a:fld id="{1DB91315-ACC4-F047-A845-56B7005F5E5C}" type="slidenum">
              <a:rPr lang="it-IT" smtClean="0">
                <a:solidFill>
                  <a:schemeClr val="bg1"/>
                </a:solidFill>
                <a:latin typeface="+mj-lt"/>
              </a:rPr>
              <a:pPr algn="l"/>
              <a:t>25</a:t>
            </a:fld>
            <a:endParaRPr lang="it-IT" dirty="0">
              <a:solidFill>
                <a:schemeClr val="bg1"/>
              </a:solidFill>
              <a:latin typeface="+mj-lt"/>
            </a:endParaRPr>
          </a:p>
        </p:txBody>
      </p:sp>
      <p:sp>
        <p:nvSpPr>
          <p:cNvPr id="41" name="Titolo 1">
            <a:extLst>
              <a:ext uri="{FF2B5EF4-FFF2-40B4-BE49-F238E27FC236}">
                <a16:creationId xmlns:a16="http://schemas.microsoft.com/office/drawing/2014/main" id="{132C545C-7CD9-4949-9FBB-16ED48E74A18}"/>
              </a:ext>
            </a:extLst>
          </p:cNvPr>
          <p:cNvSpPr txBox="1">
            <a:spLocks/>
          </p:cNvSpPr>
          <p:nvPr/>
        </p:nvSpPr>
        <p:spPr>
          <a:xfrm>
            <a:off x="570325" y="1371096"/>
            <a:ext cx="3867912" cy="247710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rgbClr val="4A7FC9"/>
                </a:solidFill>
              </a:rPr>
              <a:t>CR² SINAPSI</a:t>
            </a:r>
            <a:br>
              <a:rPr lang="it-IT" b="1" dirty="0">
                <a:solidFill>
                  <a:srgbClr val="4A7FC9"/>
                </a:solidFill>
              </a:rPr>
            </a:br>
            <a:r>
              <a:rPr lang="it-IT" b="1" dirty="0">
                <a:solidFill>
                  <a:srgbClr val="4A7FC9"/>
                </a:solidFill>
              </a:rPr>
              <a:t>PROJECT:</a:t>
            </a:r>
          </a:p>
          <a:p>
            <a:pPr algn="r"/>
            <a:endParaRPr lang="it-IT" b="1" dirty="0">
              <a:solidFill>
                <a:srgbClr val="4A7FC9"/>
              </a:solidFill>
            </a:endParaRPr>
          </a:p>
          <a:p>
            <a:pPr algn="ctr"/>
            <a:r>
              <a:rPr lang="it-IT" b="1" dirty="0">
                <a:solidFill>
                  <a:srgbClr val="4A7FC9"/>
                </a:solidFill>
              </a:rPr>
              <a:t>STRATEGY</a:t>
            </a:r>
          </a:p>
          <a:p>
            <a:pPr algn="r"/>
            <a:endParaRPr lang="it-IT" dirty="0">
              <a:solidFill>
                <a:srgbClr val="4A7FC9"/>
              </a:solidFill>
            </a:endParaRPr>
          </a:p>
        </p:txBody>
      </p:sp>
      <p:pic>
        <p:nvPicPr>
          <p:cNvPr id="42" name="Immagine 41">
            <a:extLst>
              <a:ext uri="{FF2B5EF4-FFF2-40B4-BE49-F238E27FC236}">
                <a16:creationId xmlns:a16="http://schemas.microsoft.com/office/drawing/2014/main" id="{C7D7F28B-DF77-4192-98CC-07FE157B1A26}"/>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36215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fontScale="90000"/>
          </a:bodyPr>
          <a:lstStyle/>
          <a:p>
            <a:pPr algn="ctr"/>
            <a:r>
              <a:rPr lang="it-IT" b="1" dirty="0">
                <a:solidFill>
                  <a:srgbClr val="4A7FC9"/>
                </a:solidFill>
              </a:rPr>
              <a:t>CR² SINAPSI</a:t>
            </a:r>
            <a:br>
              <a:rPr lang="it-IT" b="1" dirty="0">
                <a:solidFill>
                  <a:srgbClr val="4A7FC9"/>
                </a:solidFill>
              </a:rPr>
            </a:br>
            <a:r>
              <a:rPr lang="it-IT" b="1" dirty="0">
                <a:solidFill>
                  <a:srgbClr val="4A7FC9"/>
                </a:solidFill>
              </a:rPr>
              <a:t>PROJECT:</a:t>
            </a:r>
            <a:br>
              <a:rPr lang="it-IT" b="1" dirty="0">
                <a:solidFill>
                  <a:srgbClr val="4A7FC9"/>
                </a:solidFill>
              </a:rPr>
            </a:br>
            <a:r>
              <a:rPr lang="it-IT" b="1" dirty="0">
                <a:solidFill>
                  <a:srgbClr val="4A7FC9"/>
                </a:solidFill>
              </a:rPr>
              <a:t>VIDEO</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mj-lt"/>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776868" y="6429300"/>
            <a:ext cx="412750" cy="365125"/>
          </a:xfrm>
        </p:spPr>
        <p:txBody>
          <a:bodyPr/>
          <a:lstStyle/>
          <a:p>
            <a:pPr algn="l"/>
            <a:fld id="{1DB91315-ACC4-F047-A845-56B7005F5E5C}" type="slidenum">
              <a:rPr lang="it-IT" dirty="0" smtClean="0">
                <a:solidFill>
                  <a:schemeClr val="bg1"/>
                </a:solidFill>
                <a:latin typeface="Calibri Light"/>
                <a:cs typeface="Calibri Light"/>
              </a:rPr>
              <a:pPr algn="l"/>
              <a:t>26</a:t>
            </a:fld>
            <a:endParaRPr lang="it-IT" dirty="0">
              <a:solidFill>
                <a:schemeClr val="bg1"/>
              </a:solidFill>
              <a:latin typeface="Calibri Light"/>
              <a:cs typeface="Calibri Light"/>
            </a:endParaRPr>
          </a:p>
        </p:txBody>
      </p:sp>
      <p:pic>
        <p:nvPicPr>
          <p:cNvPr id="41" name="WhatsApp Video 2021-03-08 at 13.33.48">
            <a:hlinkClick r:id="" action="ppaction://media"/>
            <a:extLst>
              <a:ext uri="{FF2B5EF4-FFF2-40B4-BE49-F238E27FC236}">
                <a16:creationId xmlns:a16="http://schemas.microsoft.com/office/drawing/2014/main" id="{85A9934D-EC96-476F-8D12-0D2179E973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04663" y="960438"/>
            <a:ext cx="7113524" cy="3972782"/>
          </a:xfrm>
          <a:prstGeom prst="rect">
            <a:avLst/>
          </a:prstGeom>
        </p:spPr>
      </p:pic>
      <p:sp>
        <p:nvSpPr>
          <p:cNvPr id="43" name="Segnaposto numero diapositiva 7">
            <a:extLst>
              <a:ext uri="{FF2B5EF4-FFF2-40B4-BE49-F238E27FC236}">
                <a16:creationId xmlns:a16="http://schemas.microsoft.com/office/drawing/2014/main" id="{530CCE32-0BFD-406C-B701-634A2D019FD3}"/>
              </a:ext>
            </a:extLst>
          </p:cNvPr>
          <p:cNvSpPr txBox="1">
            <a:spLocks/>
          </p:cNvSpPr>
          <p:nvPr/>
        </p:nvSpPr>
        <p:spPr>
          <a:xfrm>
            <a:off x="410368" y="61689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it-IT" sz="2800" dirty="0">
              <a:solidFill>
                <a:schemeClr val="tx1"/>
              </a:solidFill>
            </a:endParaRPr>
          </a:p>
        </p:txBody>
      </p:sp>
      <p:pic>
        <p:nvPicPr>
          <p:cNvPr id="44" name="Immagine 43">
            <a:extLst>
              <a:ext uri="{FF2B5EF4-FFF2-40B4-BE49-F238E27FC236}">
                <a16:creationId xmlns:a16="http://schemas.microsoft.com/office/drawing/2014/main" id="{62CA83EA-1871-420E-8617-DA0AA0DA0D4C}"/>
              </a:ext>
            </a:extLst>
          </p:cNvPr>
          <p:cNvPicPr>
            <a:picLocks noChangeAspect="1"/>
          </p:cNvPicPr>
          <p:nvPr/>
        </p:nvPicPr>
        <p:blipFill>
          <a:blip r:embed="rId6"/>
          <a:stretch>
            <a:fillRect/>
          </a:stretch>
        </p:blipFill>
        <p:spPr>
          <a:xfrm>
            <a:off x="95510" y="63147"/>
            <a:ext cx="698098" cy="698098"/>
          </a:xfrm>
          <a:prstGeom prst="rect">
            <a:avLst/>
          </a:prstGeom>
        </p:spPr>
      </p:pic>
    </p:spTree>
    <p:extLst>
      <p:ext uri="{BB962C8B-B14F-4D97-AF65-F5344CB8AC3E}">
        <p14:creationId xmlns:p14="http://schemas.microsoft.com/office/powerpoint/2010/main" val="149744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112"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1"/>
                                        </p:tgtEl>
                                      </p:cBhvr>
                                    </p:cmd>
                                  </p:childTnLst>
                                </p:cTn>
                              </p:par>
                            </p:childTnLst>
                          </p:cTn>
                        </p:par>
                      </p:childTnLst>
                    </p:cTn>
                  </p:par>
                </p:childTnLst>
              </p:cTn>
              <p:nextCondLst>
                <p:cond evt="onClick" delay="0">
                  <p:tgtEl>
                    <p:spTgt spid="41"/>
                  </p:tgtEl>
                </p:cond>
              </p:nextCondLst>
            </p:seq>
            <p:video>
              <p:cMediaNode vol="80000">
                <p:cTn id="12" fill="hold" display="0">
                  <p:stCondLst>
                    <p:cond delay="indefinite"/>
                  </p:stCondLst>
                </p:cTn>
                <p:tgtEl>
                  <p:spTgt spid="4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a:bodyPr>
          <a:lstStyle/>
          <a:p>
            <a:pPr algn="ctr"/>
            <a:r>
              <a:rPr lang="it-IT" b="1" dirty="0" err="1">
                <a:solidFill>
                  <a:srgbClr val="4A7FC9"/>
                </a:solidFill>
              </a:rPr>
              <a:t>Susteinability</a:t>
            </a:r>
            <a:r>
              <a:rPr lang="it-IT" b="1" dirty="0">
                <a:solidFill>
                  <a:srgbClr val="4A7FC9"/>
                </a:solidFill>
              </a:rPr>
              <a:t> and </a:t>
            </a:r>
            <a:r>
              <a:rPr lang="it-IT" b="1" dirty="0" err="1">
                <a:solidFill>
                  <a:srgbClr val="4A7FC9"/>
                </a:solidFill>
              </a:rPr>
              <a:t>Replicability</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rmAutofit/>
          </a:bodyPr>
          <a:lstStyle/>
          <a:p>
            <a:pPr marL="0" indent="0" algn="just">
              <a:buNone/>
            </a:pPr>
            <a:r>
              <a:rPr lang="en-GB" sz="1500" dirty="0">
                <a:latin typeface="+mj-lt"/>
                <a:ea typeface="Calibri" panose="020F0502020204030204" pitchFamily="34" charset="0"/>
              </a:rPr>
              <a:t>The project was established in Cremona, a small city in northern Italy; however, the objectives are not solely focused on the local area. </a:t>
            </a:r>
          </a:p>
          <a:p>
            <a:pPr marL="0" indent="0" algn="just">
              <a:buNone/>
            </a:pPr>
            <a:r>
              <a:rPr lang="en-GB" sz="1500" dirty="0">
                <a:latin typeface="+mj-lt"/>
                <a:ea typeface="Calibri" panose="020F0502020204030204" pitchFamily="34" charset="0"/>
              </a:rPr>
              <a:t>This genesis was linked to the needs of a specific family but this does not mean that the project is limited to just that. </a:t>
            </a:r>
          </a:p>
          <a:p>
            <a:pPr marL="0" indent="0" algn="just">
              <a:buNone/>
            </a:pPr>
            <a:r>
              <a:rPr lang="en-GB" sz="1500" dirty="0">
                <a:latin typeface="+mj-lt"/>
                <a:ea typeface="Calibri" panose="020F0502020204030204" pitchFamily="34" charset="0"/>
              </a:rPr>
              <a:t>The initiative is linked to the Cremona area because it aims to meet the needs of people who cannot travel to other areas. </a:t>
            </a:r>
          </a:p>
          <a:p>
            <a:pPr marL="0" indent="0" algn="just">
              <a:buNone/>
            </a:pPr>
            <a:r>
              <a:rPr lang="en-GB" sz="1500" dirty="0">
                <a:latin typeface="+mj-lt"/>
                <a:ea typeface="Calibri" panose="020F0502020204030204" pitchFamily="34" charset="0"/>
              </a:rPr>
              <a:t>Long journeys to find qualified answers are not practical and are often expensive and therefore not generally sustainable. </a:t>
            </a:r>
          </a:p>
          <a:p>
            <a:pPr marL="0" indent="0" algn="just">
              <a:buNone/>
            </a:pPr>
            <a:r>
              <a:rPr lang="en-GB" sz="1500" dirty="0">
                <a:latin typeface="+mj-lt"/>
                <a:ea typeface="Calibri" panose="020F0502020204030204" pitchFamily="34" charset="0"/>
              </a:rPr>
              <a:t>The need for family support on these issues is felt at a national level and the project proposal has contents that can be easily exported anywhere.</a:t>
            </a:r>
          </a:p>
          <a:p>
            <a:pPr marL="0" indent="0" algn="just">
              <a:buNone/>
            </a:pPr>
            <a:endParaRPr lang="it-IT" sz="1800" dirty="0">
              <a:effectLst/>
              <a:latin typeface="Calibri" panose="020F0502020204030204" pitchFamily="34" charset="0"/>
              <a:ea typeface="Calibri" panose="020F0502020204030204" pitchFamily="34" charset="0"/>
            </a:endParaRPr>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02268" y="6486450"/>
            <a:ext cx="368300" cy="250825"/>
          </a:xfrm>
        </p:spPr>
        <p:txBody>
          <a:bodyPr/>
          <a:lstStyle/>
          <a:p>
            <a:pPr algn="l"/>
            <a:fld id="{1DB91315-ACC4-F047-A845-56B7005F5E5C}" type="slidenum">
              <a:rPr lang="it-IT" dirty="0" smtClean="0">
                <a:solidFill>
                  <a:schemeClr val="bg1"/>
                </a:solidFill>
                <a:latin typeface="Calibri Light"/>
                <a:cs typeface="Calibri Light"/>
              </a:rPr>
              <a:pPr algn="l"/>
              <a:t>27</a:t>
            </a:fld>
            <a:endParaRPr lang="it-IT" dirty="0">
              <a:solidFill>
                <a:schemeClr val="bg1"/>
              </a:solidFill>
              <a:latin typeface="Calibri Light"/>
              <a:cs typeface="Calibri Light"/>
            </a:endParaRPr>
          </a:p>
        </p:txBody>
      </p:sp>
      <p:sp>
        <p:nvSpPr>
          <p:cNvPr id="42" name="Segnaposto numero diapositiva 7">
            <a:extLst>
              <a:ext uri="{FF2B5EF4-FFF2-40B4-BE49-F238E27FC236}">
                <a16:creationId xmlns:a16="http://schemas.microsoft.com/office/drawing/2014/main" id="{80B8C083-B339-4820-BC2C-2CB9F096298C}"/>
              </a:ext>
            </a:extLst>
          </p:cNvPr>
          <p:cNvSpPr txBox="1">
            <a:spLocks/>
          </p:cNvSpPr>
          <p:nvPr/>
        </p:nvSpPr>
        <p:spPr>
          <a:xfrm>
            <a:off x="410368" y="61689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it-IT" sz="2800" dirty="0">
              <a:solidFill>
                <a:schemeClr val="tx1"/>
              </a:solidFill>
            </a:endParaRPr>
          </a:p>
        </p:txBody>
      </p:sp>
      <p:pic>
        <p:nvPicPr>
          <p:cNvPr id="43" name="Immagine 42">
            <a:extLst>
              <a:ext uri="{FF2B5EF4-FFF2-40B4-BE49-F238E27FC236}">
                <a16:creationId xmlns:a16="http://schemas.microsoft.com/office/drawing/2014/main" id="{595F19EB-702F-407B-8784-7F1AB475E269}"/>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4084200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a:bodyPr>
          <a:lstStyle/>
          <a:p>
            <a:pPr algn="ctr"/>
            <a:r>
              <a:rPr lang="it-IT" b="1" dirty="0" err="1">
                <a:solidFill>
                  <a:srgbClr val="4A7FC9"/>
                </a:solidFill>
              </a:rPr>
              <a:t>Sustainability</a:t>
            </a:r>
            <a:r>
              <a:rPr lang="it-IT" b="1" dirty="0">
                <a:solidFill>
                  <a:srgbClr val="4A7FC9"/>
                </a:solidFill>
              </a:rPr>
              <a:t> and </a:t>
            </a:r>
            <a:r>
              <a:rPr lang="it-IT" b="1" dirty="0" err="1">
                <a:solidFill>
                  <a:srgbClr val="4A7FC9"/>
                </a:solidFill>
              </a:rPr>
              <a:t>Replicability</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rmAutofit/>
          </a:bodyPr>
          <a:lstStyle/>
          <a:p>
            <a:pPr marL="0" indent="0">
              <a:buNone/>
            </a:pPr>
            <a:r>
              <a:rPr lang="en-GB" sz="1500" dirty="0">
                <a:latin typeface="+mj-lt"/>
                <a:ea typeface="Calibri" panose="020F0502020204030204" pitchFamily="34" charset="0"/>
              </a:rPr>
              <a:t>The </a:t>
            </a:r>
            <a:r>
              <a:rPr lang="en-GB" sz="1500" dirty="0" err="1">
                <a:latin typeface="+mj-lt"/>
                <a:ea typeface="Calibri" panose="020F0502020204030204" pitchFamily="34" charset="0"/>
              </a:rPr>
              <a:t>center</a:t>
            </a:r>
            <a:r>
              <a:rPr lang="en-GB" sz="1500" dirty="0">
                <a:latin typeface="+mj-lt"/>
                <a:ea typeface="Calibri" panose="020F0502020204030204" pitchFamily="34" charset="0"/>
              </a:rPr>
              <a:t> is sustainable on different levels:</a:t>
            </a:r>
          </a:p>
          <a:p>
            <a:pPr marL="0" indent="0">
              <a:buNone/>
            </a:pPr>
            <a:r>
              <a:rPr lang="en-GB" sz="1500" dirty="0">
                <a:latin typeface="+mj-lt"/>
                <a:ea typeface="Calibri" panose="020F0502020204030204" pitchFamily="34" charset="0"/>
              </a:rPr>
              <a:t>• </a:t>
            </a:r>
            <a:r>
              <a:rPr lang="en-GB" sz="1500" b="1" dirty="0">
                <a:latin typeface="+mj-lt"/>
                <a:ea typeface="Calibri" panose="020F0502020204030204" pitchFamily="34" charset="0"/>
              </a:rPr>
              <a:t>economic and strategic</a:t>
            </a:r>
            <a:r>
              <a:rPr lang="en-GB" sz="1500" dirty="0">
                <a:latin typeface="+mj-lt"/>
                <a:ea typeface="Calibri" panose="020F0502020204030204" pitchFamily="34" charset="0"/>
              </a:rPr>
              <a:t>, because it involves the productive fabric of the area where it is located and has an economic plan that generates profits within a few years of operation;</a:t>
            </a:r>
          </a:p>
          <a:p>
            <a:pPr marL="0" indent="0">
              <a:buNone/>
            </a:pPr>
            <a:r>
              <a:rPr lang="en-GB" sz="1500" dirty="0">
                <a:latin typeface="+mj-lt"/>
                <a:ea typeface="Calibri" panose="020F0502020204030204" pitchFamily="34" charset="0"/>
              </a:rPr>
              <a:t>• </a:t>
            </a:r>
            <a:r>
              <a:rPr lang="en-GB" sz="1500" b="1" dirty="0">
                <a:latin typeface="+mj-lt"/>
                <a:ea typeface="Calibri" panose="020F0502020204030204" pitchFamily="34" charset="0"/>
              </a:rPr>
              <a:t>socio-cultural,</a:t>
            </a:r>
            <a:r>
              <a:rPr lang="en-GB" sz="1500" dirty="0">
                <a:latin typeface="+mj-lt"/>
                <a:ea typeface="Calibri" panose="020F0502020204030204" pitchFamily="34" charset="0"/>
              </a:rPr>
              <a:t> because it is carried out through a network of non-profit organizations that contribute to improving the living conditions of the community;</a:t>
            </a:r>
          </a:p>
          <a:p>
            <a:pPr marL="0" indent="0">
              <a:buNone/>
            </a:pPr>
            <a:r>
              <a:rPr lang="en-GB" sz="1500" dirty="0">
                <a:latin typeface="+mj-lt"/>
                <a:ea typeface="Calibri" panose="020F0502020204030204" pitchFamily="34" charset="0"/>
              </a:rPr>
              <a:t>• </a:t>
            </a:r>
            <a:r>
              <a:rPr lang="en-GB" sz="1500" b="1" dirty="0">
                <a:latin typeface="+mj-lt"/>
                <a:ea typeface="Calibri" panose="020F0502020204030204" pitchFamily="34" charset="0"/>
              </a:rPr>
              <a:t>social – health care</a:t>
            </a:r>
            <a:r>
              <a:rPr lang="en-GB" sz="1500" dirty="0">
                <a:latin typeface="+mj-lt"/>
                <a:ea typeface="Calibri" panose="020F0502020204030204" pitchFamily="34" charset="0"/>
              </a:rPr>
              <a:t>, because the family is taken care of with an innovative and systemic scheme for the purpose of total integration and inclusion.</a:t>
            </a:r>
          </a:p>
          <a:p>
            <a:pPr marL="0" indent="0">
              <a:buNone/>
            </a:pPr>
            <a:r>
              <a:rPr lang="en-GB" sz="1500" dirty="0">
                <a:latin typeface="+mj-lt"/>
                <a:ea typeface="Calibri" panose="020F0502020204030204" pitchFamily="34" charset="0"/>
              </a:rPr>
              <a:t>This </a:t>
            </a:r>
            <a:r>
              <a:rPr lang="en-GB" sz="1500" b="1" dirty="0">
                <a:latin typeface="+mj-lt"/>
                <a:ea typeface="Calibri" panose="020F0502020204030204" pitchFamily="34" charset="0"/>
              </a:rPr>
              <a:t>approach can be used anywhere </a:t>
            </a:r>
            <a:r>
              <a:rPr lang="en-GB" sz="1500" dirty="0">
                <a:latin typeface="+mj-lt"/>
                <a:ea typeface="Calibri" panose="020F0502020204030204" pitchFamily="34" charset="0"/>
              </a:rPr>
              <a:t>by adopting a strategy that can become a </a:t>
            </a:r>
            <a:r>
              <a:rPr lang="en-GB" sz="1500" b="1" dirty="0">
                <a:latin typeface="+mj-lt"/>
                <a:ea typeface="Calibri" panose="020F0502020204030204" pitchFamily="34" charset="0"/>
              </a:rPr>
              <a:t>standard</a:t>
            </a:r>
            <a:r>
              <a:rPr lang="en-GB" sz="1500" dirty="0">
                <a:latin typeface="+mj-lt"/>
                <a:ea typeface="Calibri" panose="020F0502020204030204" pitchFamily="34" charset="0"/>
              </a:rPr>
              <a:t> action protocol. </a:t>
            </a:r>
          </a:p>
          <a:p>
            <a:pPr marL="0" indent="0">
              <a:buNone/>
            </a:pPr>
            <a:endParaRPr lang="it-IT" sz="1800" dirty="0">
              <a:effectLst/>
              <a:latin typeface="Calibri" panose="020F0502020204030204" pitchFamily="34" charset="0"/>
              <a:ea typeface="Calibri" panose="020F0502020204030204" pitchFamily="34" charset="0"/>
            </a:endParaRPr>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419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770518" y="6467400"/>
            <a:ext cx="400050" cy="288925"/>
          </a:xfrm>
        </p:spPr>
        <p:txBody>
          <a:bodyPr/>
          <a:lstStyle/>
          <a:p>
            <a:pPr algn="l"/>
            <a:fld id="{1DB91315-ACC4-F047-A845-56B7005F5E5C}" type="slidenum">
              <a:rPr lang="it-IT" dirty="0" smtClean="0">
                <a:solidFill>
                  <a:schemeClr val="bg1"/>
                </a:solidFill>
                <a:latin typeface="Calibri Light"/>
                <a:cs typeface="Calibri Light"/>
              </a:rPr>
              <a:pPr algn="l"/>
              <a:t>28</a:t>
            </a:fld>
            <a:endParaRPr lang="it-IT" dirty="0">
              <a:solidFill>
                <a:schemeClr val="bg1"/>
              </a:solidFill>
              <a:latin typeface="Calibri Light"/>
              <a:cs typeface="Calibri Light"/>
            </a:endParaRPr>
          </a:p>
        </p:txBody>
      </p:sp>
      <p:sp>
        <p:nvSpPr>
          <p:cNvPr id="41" name="Segnaposto numero diapositiva 7">
            <a:extLst>
              <a:ext uri="{FF2B5EF4-FFF2-40B4-BE49-F238E27FC236}">
                <a16:creationId xmlns:a16="http://schemas.microsoft.com/office/drawing/2014/main" id="{43955E5C-C98F-4F40-8317-9CB8B2186B15}"/>
              </a:ext>
            </a:extLst>
          </p:cNvPr>
          <p:cNvSpPr txBox="1">
            <a:spLocks/>
          </p:cNvSpPr>
          <p:nvPr/>
        </p:nvSpPr>
        <p:spPr>
          <a:xfrm>
            <a:off x="410368" y="61689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it-IT" sz="2800" dirty="0">
              <a:solidFill>
                <a:schemeClr val="tx1"/>
              </a:solidFill>
            </a:endParaRPr>
          </a:p>
        </p:txBody>
      </p:sp>
      <p:pic>
        <p:nvPicPr>
          <p:cNvPr id="42" name="Immagine 41">
            <a:extLst>
              <a:ext uri="{FF2B5EF4-FFF2-40B4-BE49-F238E27FC236}">
                <a16:creationId xmlns:a16="http://schemas.microsoft.com/office/drawing/2014/main" id="{7D906BBA-D6E6-4779-83FB-299D870B6BCD}"/>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2662343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a:bodyPr>
          <a:lstStyle/>
          <a:p>
            <a:pPr algn="ctr"/>
            <a:r>
              <a:rPr lang="it-IT" b="1" dirty="0" err="1">
                <a:solidFill>
                  <a:srgbClr val="4A7FC9"/>
                </a:solidFill>
              </a:rPr>
              <a:t>Sustainability</a:t>
            </a:r>
            <a:r>
              <a:rPr lang="it-IT" b="1" dirty="0">
                <a:solidFill>
                  <a:srgbClr val="4A7FC9"/>
                </a:solidFill>
              </a:rPr>
              <a:t> and </a:t>
            </a:r>
            <a:r>
              <a:rPr lang="it-IT" b="1" dirty="0" err="1">
                <a:solidFill>
                  <a:srgbClr val="4A7FC9"/>
                </a:solidFill>
              </a:rPr>
              <a:t>Replicability</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565150"/>
            <a:ext cx="5513832" cy="1842490"/>
          </a:xfrm>
        </p:spPr>
        <p:txBody>
          <a:bodyPr anchor="ctr">
            <a:normAutofit/>
          </a:bodyPr>
          <a:lstStyle/>
          <a:p>
            <a:pPr marL="0" indent="0">
              <a:buNone/>
            </a:pPr>
            <a:r>
              <a:rPr lang="en-GB" sz="1500" dirty="0">
                <a:latin typeface="+mj-lt"/>
                <a:ea typeface="Calibri" panose="020F0502020204030204" pitchFamily="34" charset="0"/>
              </a:rPr>
              <a:t>The </a:t>
            </a:r>
            <a:r>
              <a:rPr lang="en-GB" sz="1500" b="1" dirty="0">
                <a:latin typeface="+mj-lt"/>
                <a:ea typeface="Calibri" panose="020F0502020204030204" pitchFamily="34" charset="0"/>
              </a:rPr>
              <a:t>contribution</a:t>
            </a:r>
            <a:r>
              <a:rPr lang="en-GB" sz="1500" dirty="0">
                <a:latin typeface="+mj-lt"/>
                <a:ea typeface="Calibri" panose="020F0502020204030204" pitchFamily="34" charset="0"/>
              </a:rPr>
              <a:t> of universities and medical and scientific </a:t>
            </a:r>
            <a:r>
              <a:rPr lang="en-GB" sz="1500" b="1" dirty="0">
                <a:latin typeface="+mj-lt"/>
                <a:ea typeface="Calibri" panose="020F0502020204030204" pitchFamily="34" charset="0"/>
              </a:rPr>
              <a:t>excellence</a:t>
            </a:r>
            <a:r>
              <a:rPr lang="en-GB" sz="1500" dirty="0">
                <a:latin typeface="+mj-lt"/>
                <a:ea typeface="Calibri" panose="020F0502020204030204" pitchFamily="34" charset="0"/>
              </a:rPr>
              <a:t> can attract investors and economic measures in support of these initiatives also due to the availability of grants and funding for social assistance purposes. These invitations to bid are more easily awarded if the technical committee is recognized at a national or international level.</a:t>
            </a:r>
          </a:p>
          <a:p>
            <a:pPr marL="0" indent="0">
              <a:buNone/>
            </a:pPr>
            <a:endParaRPr lang="it-IT" sz="1800" dirty="0">
              <a:effectLst/>
              <a:latin typeface="Calibri" panose="020F0502020204030204" pitchFamily="34" charset="0"/>
              <a:ea typeface="Calibri" panose="020F0502020204030204" pitchFamily="34" charset="0"/>
            </a:endParaRPr>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419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770518" y="6467400"/>
            <a:ext cx="400050" cy="288925"/>
          </a:xfrm>
        </p:spPr>
        <p:txBody>
          <a:bodyPr/>
          <a:lstStyle/>
          <a:p>
            <a:pPr algn="l"/>
            <a:fld id="{1DB91315-ACC4-F047-A845-56B7005F5E5C}" type="slidenum">
              <a:rPr lang="it-IT" dirty="0" smtClean="0">
                <a:solidFill>
                  <a:schemeClr val="bg1"/>
                </a:solidFill>
                <a:latin typeface="Calibri Light"/>
                <a:cs typeface="Calibri Light"/>
              </a:rPr>
              <a:pPr algn="l"/>
              <a:t>29</a:t>
            </a:fld>
            <a:endParaRPr lang="it-IT" dirty="0">
              <a:solidFill>
                <a:schemeClr val="bg1"/>
              </a:solidFill>
              <a:latin typeface="Calibri Light"/>
              <a:cs typeface="Calibri Light"/>
            </a:endParaRPr>
          </a:p>
        </p:txBody>
      </p:sp>
      <p:pic>
        <p:nvPicPr>
          <p:cNvPr id="42" name="Immagine 41">
            <a:extLst>
              <a:ext uri="{FF2B5EF4-FFF2-40B4-BE49-F238E27FC236}">
                <a16:creationId xmlns:a16="http://schemas.microsoft.com/office/drawing/2014/main" id="{C2E63089-11D5-4E07-A88C-504108D18AB8}"/>
              </a:ext>
            </a:extLst>
          </p:cNvPr>
          <p:cNvPicPr>
            <a:picLocks noChangeAspect="1"/>
          </p:cNvPicPr>
          <p:nvPr/>
        </p:nvPicPr>
        <p:blipFill>
          <a:blip r:embed="rId3"/>
          <a:stretch>
            <a:fillRect/>
          </a:stretch>
        </p:blipFill>
        <p:spPr>
          <a:xfrm>
            <a:off x="95510" y="63147"/>
            <a:ext cx="698098" cy="698098"/>
          </a:xfrm>
          <a:prstGeom prst="rect">
            <a:avLst/>
          </a:prstGeom>
        </p:spPr>
      </p:pic>
      <p:graphicFrame>
        <p:nvGraphicFramePr>
          <p:cNvPr id="4" name="Diagramma 3">
            <a:extLst>
              <a:ext uri="{FF2B5EF4-FFF2-40B4-BE49-F238E27FC236}">
                <a16:creationId xmlns:a16="http://schemas.microsoft.com/office/drawing/2014/main" id="{7B506130-9C16-004A-81FA-44289A9BAD3F}"/>
              </a:ext>
            </a:extLst>
          </p:cNvPr>
          <p:cNvGraphicFramePr/>
          <p:nvPr>
            <p:extLst>
              <p:ext uri="{D42A27DB-BD31-4B8C-83A1-F6EECF244321}">
                <p14:modId xmlns:p14="http://schemas.microsoft.com/office/powerpoint/2010/main" val="3253184939"/>
              </p:ext>
            </p:extLst>
          </p:nvPr>
        </p:nvGraphicFramePr>
        <p:xfrm>
          <a:off x="5923621" y="2401755"/>
          <a:ext cx="4767658" cy="2380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60033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a:bodyPr>
          <a:lstStyle/>
          <a:p>
            <a:pPr algn="ctr"/>
            <a:r>
              <a:rPr lang="it-IT" b="1" dirty="0">
                <a:solidFill>
                  <a:srgbClr val="4A7FC9"/>
                </a:solidFill>
              </a:rPr>
              <a:t>Orlando and </a:t>
            </a:r>
            <a:r>
              <a:rPr lang="it-IT" b="1" dirty="0" err="1">
                <a:solidFill>
                  <a:srgbClr val="4A7FC9"/>
                </a:solidFill>
              </a:rPr>
              <a:t>his</a:t>
            </a:r>
            <a:r>
              <a:rPr lang="it-IT" b="1" dirty="0">
                <a:solidFill>
                  <a:srgbClr val="4A7FC9"/>
                </a:solidFill>
              </a:rPr>
              <a:t> family</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rmAutofit/>
          </a:bodyPr>
          <a:lstStyle/>
          <a:p>
            <a:pPr marL="0" indent="0" algn="just">
              <a:buNone/>
            </a:pPr>
            <a:r>
              <a:rPr lang="en-GB" sz="1500" dirty="0">
                <a:latin typeface="+mj-lt"/>
                <a:cs typeface="Times New Roman" panose="02020603050405020304" pitchFamily="18" charset="0"/>
              </a:rPr>
              <a:t>Orlando was born with a </a:t>
            </a:r>
            <a:r>
              <a:rPr lang="en-GB" sz="1500" b="1" dirty="0">
                <a:latin typeface="+mj-lt"/>
                <a:cs typeface="Times New Roman" panose="02020603050405020304" pitchFamily="18" charset="0"/>
              </a:rPr>
              <a:t>genetic deletion</a:t>
            </a:r>
            <a:r>
              <a:rPr lang="en-GB" sz="1500" dirty="0">
                <a:latin typeface="+mj-lt"/>
                <a:cs typeface="Times New Roman" panose="02020603050405020304" pitchFamily="18" charset="0"/>
              </a:rPr>
              <a:t>, a lack in his DNA that conditions his general development. </a:t>
            </a:r>
          </a:p>
          <a:p>
            <a:pPr marL="0" indent="0" algn="just">
              <a:buNone/>
            </a:pPr>
            <a:r>
              <a:rPr lang="en-GB" sz="1500" dirty="0">
                <a:latin typeface="+mj-lt"/>
                <a:cs typeface="Times New Roman" panose="02020603050405020304" pitchFamily="18" charset="0"/>
              </a:rPr>
              <a:t>Today he is 9 years old and significantly behind his age group in terms of speech, alimentation and in his primary needs. He is making progress but he is still far from achieving a minimal level of autonomy.</a:t>
            </a:r>
          </a:p>
          <a:p>
            <a:pPr marL="0" indent="0" algn="just">
              <a:buNone/>
            </a:pPr>
            <a:r>
              <a:rPr lang="en-GB" sz="1500" dirty="0">
                <a:latin typeface="+mj-lt"/>
                <a:cs typeface="Times New Roman" panose="02020603050405020304" pitchFamily="18" charset="0"/>
              </a:rPr>
              <a:t>His syndrome has no diagnosis and this rarity makes getting support even harder for Orlando and his family. Much analysis has already been conducted but the best strategy to promote his development still remains a mystery. </a:t>
            </a:r>
          </a:p>
          <a:p>
            <a:pPr marL="0" indent="0" algn="just">
              <a:buNone/>
            </a:pPr>
            <a:r>
              <a:rPr lang="en-GB" sz="1500" dirty="0">
                <a:latin typeface="+mj-lt"/>
                <a:cs typeface="Times New Roman" panose="02020603050405020304" pitchFamily="18" charset="0"/>
              </a:rPr>
              <a:t>Orlando is growing up in a family where both his parents and his older brother have always been close to him. We are trying to make his life better by seeking developments in medicine, education and rehabilitation. Our difficulties are due to the lack of </a:t>
            </a:r>
            <a:r>
              <a:rPr lang="en-GB" sz="1500" b="1" dirty="0">
                <a:latin typeface="+mj-lt"/>
                <a:cs typeface="Times New Roman" panose="02020603050405020304" pitchFamily="18" charset="0"/>
              </a:rPr>
              <a:t>resources</a:t>
            </a:r>
            <a:r>
              <a:rPr lang="en-GB" sz="1500" dirty="0">
                <a:latin typeface="+mj-lt"/>
                <a:cs typeface="Times New Roman" panose="02020603050405020304" pitchFamily="18" charset="0"/>
              </a:rPr>
              <a:t> and lack of </a:t>
            </a:r>
            <a:r>
              <a:rPr lang="en-GB" sz="1500" b="1" dirty="0">
                <a:latin typeface="+mj-lt"/>
                <a:cs typeface="Times New Roman" panose="02020603050405020304" pitchFamily="18" charset="0"/>
              </a:rPr>
              <a:t>answers</a:t>
            </a:r>
            <a:r>
              <a:rPr lang="en-GB" sz="1500" dirty="0">
                <a:latin typeface="+mj-lt"/>
                <a:cs typeface="Times New Roman" panose="02020603050405020304" pitchFamily="18" charset="0"/>
              </a:rPr>
              <a:t> in our current society. </a:t>
            </a:r>
          </a:p>
          <a:p>
            <a:pPr marL="0" indent="0" algn="just">
              <a:buNone/>
            </a:pPr>
            <a:endParaRPr lang="de-DE" sz="1500" b="1" dirty="0"/>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2"/>
            <a:ext cx="6289799"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7" name="CasellaDiTesto 6">
            <a:extLst>
              <a:ext uri="{FF2B5EF4-FFF2-40B4-BE49-F238E27FC236}">
                <a16:creationId xmlns:a16="http://schemas.microsoft.com/office/drawing/2014/main" id="{7911AE95-7EEC-4BEC-BF17-D4ADC169A917}"/>
              </a:ext>
            </a:extLst>
          </p:cNvPr>
          <p:cNvSpPr txBox="1"/>
          <p:nvPr/>
        </p:nvSpPr>
        <p:spPr>
          <a:xfrm>
            <a:off x="11867858" y="6536958"/>
            <a:ext cx="492125" cy="276999"/>
          </a:xfrm>
          <a:prstGeom prst="rect">
            <a:avLst/>
          </a:prstGeom>
          <a:noFill/>
        </p:spPr>
        <p:txBody>
          <a:bodyPr wrap="square" rtlCol="0">
            <a:spAutoFit/>
          </a:bodyPr>
          <a:lstStyle/>
          <a:p>
            <a:fld id="{1DB91315-ACC4-F047-A845-56B7005F5E5C}" type="slidenum">
              <a:rPr lang="it-IT" sz="1200">
                <a:solidFill>
                  <a:schemeClr val="bg1"/>
                </a:solidFill>
                <a:latin typeface="+mj-lt"/>
              </a:rPr>
              <a:pPr/>
              <a:t>3</a:t>
            </a:fld>
            <a:endParaRPr lang="it-IT" sz="1200" dirty="0">
              <a:solidFill>
                <a:schemeClr val="bg1"/>
              </a:solidFill>
              <a:latin typeface="+mj-lt"/>
              <a:cs typeface="Calibri"/>
            </a:endParaRPr>
          </a:p>
        </p:txBody>
      </p:sp>
      <p:pic>
        <p:nvPicPr>
          <p:cNvPr id="41" name="Immagine 40">
            <a:extLst>
              <a:ext uri="{FF2B5EF4-FFF2-40B4-BE49-F238E27FC236}">
                <a16:creationId xmlns:a16="http://schemas.microsoft.com/office/drawing/2014/main" id="{F443DAF6-8A6B-415F-99E8-FDD448BE59EE}"/>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82417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4A3646-77FE-4862-96CE-45260829B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F6FA249-9C10-48B9-9F72-1F333D8A9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036894FA-6F9A-4863-AEC5-B734F422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6B103C0B-E1BF-4BF0-9605-7426160F9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B796B9AB-146B-42B0-B1F4-7EF69C521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0B8CEE20-F67A-4CFC-88F1-4C942EB62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823E68-E880-4A79-82AD-6088E1DEA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C90FFE78-151B-4C6F-893F-683270602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3A2B9B53-0432-42A0-ACC1-23CCDB118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142954D5-E17A-4C4B-B575-9D2BE72C6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317E4B1-5573-4066-895C-2FB759804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EBA723B4-613D-41FA-93E8-94173C930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D2693AEC-A60D-40B1-87B3-1EF30A56D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0EFB57B1-129C-4CA5-9513-29226043B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AC89A1FD-35E1-4574-A439-61C20F457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D55D1DF-59D8-4B47-87C4-FB3A82689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F99FF32E-3548-4B4D-894E-B3A06C12A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5005D0D4-EFA9-4355-BA9B-A7B46F94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350B02F-5937-44B9-83F4-9C970BE96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F21A245F-C10F-495E-BD0E-CE576C7F0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F524856-7B56-403B-B504-044710FD5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E6D29BC-894B-4228-9F3F-92037EA39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E03B2DC6-DF02-45CB-AC7C-6EBBD359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3" name="Rectangle 32">
            <a:extLst>
              <a:ext uri="{FF2B5EF4-FFF2-40B4-BE49-F238E27FC236}">
                <a16:creationId xmlns:a16="http://schemas.microsoft.com/office/drawing/2014/main" id="{700D0C16-8549-4373-8B7C-3555082CE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4"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4F08626-A10D-B647-8043-573E53F91DD8}"/>
              </a:ext>
            </a:extLst>
          </p:cNvPr>
          <p:cNvSpPr>
            <a:spLocks noGrp="1"/>
          </p:cNvSpPr>
          <p:nvPr>
            <p:ph type="title"/>
          </p:nvPr>
        </p:nvSpPr>
        <p:spPr>
          <a:xfrm>
            <a:off x="2880360" y="841248"/>
            <a:ext cx="6227064" cy="1234440"/>
          </a:xfrm>
        </p:spPr>
        <p:txBody>
          <a:bodyPr anchor="t">
            <a:normAutofit/>
          </a:bodyPr>
          <a:lstStyle/>
          <a:p>
            <a:pPr algn="ctr"/>
            <a:r>
              <a:rPr lang="it-IT" sz="4000" dirty="0">
                <a:solidFill>
                  <a:schemeClr val="accent1"/>
                </a:solidFill>
              </a:rPr>
              <a:t>OCCHI AZZURRI ONLUS </a:t>
            </a:r>
          </a:p>
        </p:txBody>
      </p:sp>
      <p:sp>
        <p:nvSpPr>
          <p:cNvPr id="35" name="Isosceles Triangle 34">
            <a:extLst>
              <a:ext uri="{FF2B5EF4-FFF2-40B4-BE49-F238E27FC236}">
                <a16:creationId xmlns:a16="http://schemas.microsoft.com/office/drawing/2014/main" id="{C7341777-0F86-4E1E-A07F-2076F00D0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Segnaposto contenuto 2">
            <a:extLst>
              <a:ext uri="{FF2B5EF4-FFF2-40B4-BE49-F238E27FC236}">
                <a16:creationId xmlns:a16="http://schemas.microsoft.com/office/drawing/2014/main" id="{C8982D6D-0F93-014F-9506-A76452EE9D6E}"/>
              </a:ext>
            </a:extLst>
          </p:cNvPr>
          <p:cNvSpPr>
            <a:spLocks noGrp="1"/>
          </p:cNvSpPr>
          <p:nvPr>
            <p:ph idx="1"/>
          </p:nvPr>
        </p:nvSpPr>
        <p:spPr>
          <a:xfrm>
            <a:off x="2977320" y="2230386"/>
            <a:ext cx="6227064" cy="3803904"/>
          </a:xfrm>
        </p:spPr>
        <p:txBody>
          <a:bodyPr vert="horz" lIns="91440" tIns="45720" rIns="91440" bIns="45720" rtlCol="0" anchor="t">
            <a:normAutofit/>
          </a:bodyPr>
          <a:lstStyle/>
          <a:p>
            <a:r>
              <a:rPr lang="it-IT" sz="2200" dirty="0">
                <a:latin typeface="Calibri Light"/>
                <a:cs typeface="Calibri"/>
              </a:rPr>
              <a:t>Filippo </a:t>
            </a:r>
            <a:r>
              <a:rPr lang="it-IT" sz="2200" dirty="0" err="1">
                <a:latin typeface="Calibri Light"/>
                <a:cs typeface="Calibri"/>
              </a:rPr>
              <a:t>Ruvioli</a:t>
            </a:r>
            <a:r>
              <a:rPr lang="it-IT" sz="2200" dirty="0">
                <a:latin typeface="Calibri Light"/>
                <a:cs typeface="Calibri"/>
              </a:rPr>
              <a:t> (</a:t>
            </a:r>
            <a:r>
              <a:rPr lang="it-IT" sz="2200">
                <a:latin typeface="Calibri Light"/>
                <a:cs typeface="Calibri"/>
              </a:rPr>
              <a:t>President): </a:t>
            </a:r>
            <a:r>
              <a:rPr lang="it-IT" sz="2200" dirty="0">
                <a:latin typeface="Calibri Light"/>
                <a:cs typeface="Calibri"/>
              </a:rPr>
              <a:t>+39 366 5645847</a:t>
            </a:r>
            <a:endParaRPr lang="it-IT" sz="2200" dirty="0">
              <a:latin typeface="Calibri Light"/>
              <a:cs typeface="Calibri Light"/>
            </a:endParaRPr>
          </a:p>
          <a:p>
            <a:r>
              <a:rPr lang="it-IT" sz="2200" dirty="0">
                <a:latin typeface="Calibri Light"/>
                <a:ea typeface="+mn-lt"/>
                <a:cs typeface="+mn-lt"/>
              </a:rPr>
              <a:t>E-MAIL: </a:t>
            </a:r>
            <a:r>
              <a:rPr lang="it-IT" sz="2200" dirty="0">
                <a:latin typeface="Calibri Light"/>
                <a:ea typeface="+mn-lt"/>
                <a:cs typeface="+mn-lt"/>
                <a:hlinkClick r:id="rId2"/>
              </a:rPr>
              <a:t>info@occhiazzurrionlus.org</a:t>
            </a:r>
            <a:endParaRPr lang="it-IT" sz="2200" dirty="0">
              <a:latin typeface="Calibri Light"/>
              <a:ea typeface="+mn-lt"/>
              <a:cs typeface="+mn-lt"/>
            </a:endParaRPr>
          </a:p>
          <a:p>
            <a:r>
              <a:rPr lang="it-IT" sz="2200" dirty="0">
                <a:latin typeface="Calibri Light"/>
                <a:cs typeface="Calibri Light"/>
              </a:rPr>
              <a:t>Office: 0372- 86698</a:t>
            </a:r>
          </a:p>
          <a:p>
            <a:r>
              <a:rPr lang="it-IT" sz="2200" dirty="0">
                <a:latin typeface="Calibri Light"/>
                <a:cs typeface="Calibri Light"/>
              </a:rPr>
              <a:t>Web: </a:t>
            </a:r>
            <a:r>
              <a:rPr lang="it-IT" sz="2200" dirty="0">
                <a:latin typeface="Calibri Light"/>
                <a:cs typeface="Calibri Light"/>
                <a:hlinkClick r:id="rId3"/>
              </a:rPr>
              <a:t>www.occhiazzurrionlus.org</a:t>
            </a:r>
            <a:endParaRPr lang="it-IT" sz="2200" dirty="0">
              <a:latin typeface="Calibri Light"/>
              <a:cs typeface="Calibri Light"/>
            </a:endParaRPr>
          </a:p>
          <a:p>
            <a:r>
              <a:rPr lang="it-IT" sz="2200" dirty="0">
                <a:latin typeface="Calibri Light"/>
                <a:cs typeface="Calibri Light"/>
              </a:rPr>
              <a:t>Head Office: Via Cesare Battisti, 10, CR, 26100</a:t>
            </a:r>
          </a:p>
          <a:p>
            <a:r>
              <a:rPr lang="it-IT" sz="2200" dirty="0">
                <a:latin typeface="Calibri Light"/>
                <a:cs typeface="Calibri Light"/>
              </a:rPr>
              <a:t>Field Office: Via Cappelletti, 3, CR, 26100</a:t>
            </a:r>
          </a:p>
          <a:p>
            <a:endParaRPr lang="it-IT" sz="2200" dirty="0"/>
          </a:p>
        </p:txBody>
      </p:sp>
      <p:pic>
        <p:nvPicPr>
          <p:cNvPr id="32" name="Segnaposto contenuto 5">
            <a:extLst>
              <a:ext uri="{FF2B5EF4-FFF2-40B4-BE49-F238E27FC236}">
                <a16:creationId xmlns:a16="http://schemas.microsoft.com/office/drawing/2014/main" id="{B2B152B3-AB29-F746-A66E-CE5E10011B29}"/>
              </a:ext>
            </a:extLst>
          </p:cNvPr>
          <p:cNvPicPr>
            <a:picLocks noChangeAspect="1"/>
          </p:cNvPicPr>
          <p:nvPr/>
        </p:nvPicPr>
        <p:blipFill>
          <a:blip r:embed="rId4"/>
          <a:stretch>
            <a:fillRect/>
          </a:stretch>
        </p:blipFill>
        <p:spPr>
          <a:xfrm>
            <a:off x="10832307" y="138112"/>
            <a:ext cx="1143000" cy="1143000"/>
          </a:xfrm>
          <a:prstGeom prst="rect">
            <a:avLst/>
          </a:prstGeom>
        </p:spPr>
      </p:pic>
      <p:sp>
        <p:nvSpPr>
          <p:cNvPr id="4" name="Segnaposto numero diapositiva 3">
            <a:extLst>
              <a:ext uri="{FF2B5EF4-FFF2-40B4-BE49-F238E27FC236}">
                <a16:creationId xmlns:a16="http://schemas.microsoft.com/office/drawing/2014/main" id="{2BEE7C5A-FF09-410A-B07F-AE5E5A48A154}"/>
              </a:ext>
            </a:extLst>
          </p:cNvPr>
          <p:cNvSpPr>
            <a:spLocks noGrp="1"/>
          </p:cNvSpPr>
          <p:nvPr>
            <p:ph type="sldNum" sz="quarter" idx="12"/>
          </p:nvPr>
        </p:nvSpPr>
        <p:spPr>
          <a:xfrm>
            <a:off x="9232900" y="6381750"/>
            <a:ext cx="2743200" cy="365125"/>
          </a:xfrm>
        </p:spPr>
        <p:txBody>
          <a:bodyPr/>
          <a:lstStyle/>
          <a:p>
            <a:fld id="{1DB91315-ACC4-F047-A845-56B7005F5E5C}" type="slidenum">
              <a:rPr lang="it-IT" dirty="0" smtClean="0">
                <a:solidFill>
                  <a:srgbClr val="4A7FC9"/>
                </a:solidFill>
                <a:latin typeface="+mj-lt"/>
              </a:rPr>
              <a:t>30</a:t>
            </a:fld>
            <a:endParaRPr lang="it-IT" dirty="0">
              <a:solidFill>
                <a:srgbClr val="4A7FC9"/>
              </a:solidFill>
              <a:latin typeface="+mj-lt"/>
              <a:cs typeface="Calibri"/>
            </a:endParaRPr>
          </a:p>
        </p:txBody>
      </p:sp>
    </p:spTree>
    <p:extLst>
      <p:ext uri="{BB962C8B-B14F-4D97-AF65-F5344CB8AC3E}">
        <p14:creationId xmlns:p14="http://schemas.microsoft.com/office/powerpoint/2010/main" val="376095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a:bodyPr>
          <a:lstStyle/>
          <a:p>
            <a:pPr algn="ctr"/>
            <a:r>
              <a:rPr lang="it-IT" b="1" dirty="0">
                <a:solidFill>
                  <a:srgbClr val="4A7FC9"/>
                </a:solidFill>
              </a:rPr>
              <a:t>From </a:t>
            </a:r>
            <a:r>
              <a:rPr lang="it-IT" b="1" dirty="0" err="1">
                <a:solidFill>
                  <a:srgbClr val="4A7FC9"/>
                </a:solidFill>
              </a:rPr>
              <a:t>birth</a:t>
            </a:r>
            <a:r>
              <a:rPr lang="it-IT" b="1" dirty="0">
                <a:solidFill>
                  <a:srgbClr val="4A7FC9"/>
                </a:solidFill>
              </a:rPr>
              <a:t> to </a:t>
            </a:r>
            <a:r>
              <a:rPr lang="it-IT" b="1" dirty="0" err="1">
                <a:solidFill>
                  <a:srgbClr val="4A7FC9"/>
                </a:solidFill>
              </a:rPr>
              <a:t>today</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rmAutofit/>
          </a:bodyPr>
          <a:lstStyle/>
          <a:p>
            <a:pPr marL="0" lvl="0" indent="0" algn="just">
              <a:buNone/>
            </a:pPr>
            <a:r>
              <a:rPr lang="en-GB" sz="1500" dirty="0">
                <a:latin typeface="+mj-lt"/>
              </a:rPr>
              <a:t>Since Orlando was born, he has been subjected to a host of different types of analyses: genetic, metabolic, endocrinologic. </a:t>
            </a:r>
          </a:p>
          <a:p>
            <a:pPr marL="0" lvl="0" indent="0" algn="just">
              <a:buNone/>
            </a:pPr>
            <a:r>
              <a:rPr lang="en-GB" sz="1500" dirty="0">
                <a:latin typeface="+mj-lt"/>
              </a:rPr>
              <a:t>Unfortunately, we have </a:t>
            </a:r>
            <a:r>
              <a:rPr lang="en-GB" sz="1500" b="1" dirty="0">
                <a:latin typeface="+mj-lt"/>
              </a:rPr>
              <a:t>not received</a:t>
            </a:r>
            <a:r>
              <a:rPr lang="en-GB" sz="1500" dirty="0">
                <a:latin typeface="+mj-lt"/>
              </a:rPr>
              <a:t> any clear </a:t>
            </a:r>
            <a:r>
              <a:rPr lang="en-GB" sz="1500" b="1" dirty="0">
                <a:latin typeface="+mj-lt"/>
              </a:rPr>
              <a:t>answers.</a:t>
            </a:r>
            <a:r>
              <a:rPr lang="en-GB" sz="1500" dirty="0">
                <a:latin typeface="+mj-lt"/>
              </a:rPr>
              <a:t> </a:t>
            </a:r>
          </a:p>
          <a:p>
            <a:pPr marL="0" lvl="0" indent="0" algn="just">
              <a:buNone/>
            </a:pPr>
            <a:r>
              <a:rPr lang="en-GB" sz="1500" dirty="0">
                <a:latin typeface="+mj-lt"/>
              </a:rPr>
              <a:t>We have sustained high costs and we have invested a lot emotionally, in the hope of finding effective solutions and ensuring him a bright future. For now, we would like to focus on ways of making Orlando’s life easier by reducing the level of request in his regard and increasing his performance to the highest possible levels. </a:t>
            </a:r>
          </a:p>
          <a:p>
            <a:pPr marL="0" lvl="0" indent="0" algn="just">
              <a:buNone/>
            </a:pPr>
            <a:r>
              <a:rPr lang="en-GB" sz="1500" dirty="0">
                <a:latin typeface="+mj-lt"/>
              </a:rPr>
              <a:t>Our priority is to give to Orlando and children like him a </a:t>
            </a:r>
            <a:r>
              <a:rPr lang="en-GB" sz="1500" b="1" dirty="0">
                <a:latin typeface="+mj-lt"/>
              </a:rPr>
              <a:t>future worthy of being lived</a:t>
            </a:r>
            <a:r>
              <a:rPr lang="en-GB" sz="1500" dirty="0">
                <a:latin typeface="+mj-lt"/>
              </a:rPr>
              <a:t>; we would also like to lighten the burden on their families. We need to raise awareness of this condition because the number of people affected is elevated and continues to increase. Disability is a social illness and the cure of this discomfort must be shared.</a:t>
            </a:r>
          </a:p>
          <a:p>
            <a:pPr marL="0" lvl="0" indent="0" algn="just">
              <a:buNone/>
            </a:pPr>
            <a:endParaRPr lang="de-DE" sz="1500" b="1" dirty="0"/>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3431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44277" y="6470500"/>
            <a:ext cx="305594" cy="365125"/>
          </a:xfrm>
        </p:spPr>
        <p:txBody>
          <a:bodyPr/>
          <a:lstStyle/>
          <a:p>
            <a:pPr algn="l"/>
            <a:fld id="{1DB91315-ACC4-F047-A845-56B7005F5E5C}" type="slidenum">
              <a:rPr lang="it-IT" dirty="0" smtClean="0">
                <a:solidFill>
                  <a:schemeClr val="bg1"/>
                </a:solidFill>
                <a:latin typeface="Calibri Light"/>
                <a:cs typeface="Calibri Light"/>
              </a:rPr>
              <a:pPr algn="l"/>
              <a:t>4</a:t>
            </a:fld>
            <a:endParaRPr lang="it-IT" dirty="0">
              <a:solidFill>
                <a:schemeClr val="bg1"/>
              </a:solidFill>
              <a:latin typeface="Calibri Light"/>
              <a:cs typeface="Calibri Light"/>
            </a:endParaRPr>
          </a:p>
        </p:txBody>
      </p:sp>
      <p:pic>
        <p:nvPicPr>
          <p:cNvPr id="41" name="Immagine 40">
            <a:extLst>
              <a:ext uri="{FF2B5EF4-FFF2-40B4-BE49-F238E27FC236}">
                <a16:creationId xmlns:a16="http://schemas.microsoft.com/office/drawing/2014/main" id="{9B5F6986-FAD3-425F-9998-60459B6EE7D7}"/>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1751920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fontScale="90000"/>
          </a:bodyPr>
          <a:lstStyle/>
          <a:p>
            <a:pPr algn="ctr"/>
            <a:r>
              <a:rPr lang="it-IT" b="1" dirty="0">
                <a:solidFill>
                  <a:srgbClr val="4A7FC9"/>
                </a:solidFill>
              </a:rPr>
              <a:t>The </a:t>
            </a:r>
            <a:r>
              <a:rPr lang="it-IT" b="1" dirty="0" err="1">
                <a:solidFill>
                  <a:srgbClr val="4A7FC9"/>
                </a:solidFill>
              </a:rPr>
              <a:t>disability</a:t>
            </a:r>
            <a:r>
              <a:rPr lang="it-IT" b="1" dirty="0">
                <a:solidFill>
                  <a:srgbClr val="4A7FC9"/>
                </a:solidFill>
              </a:rPr>
              <a:t> of Orly for me, </a:t>
            </a:r>
            <a:r>
              <a:rPr lang="it-IT" b="1" dirty="0" err="1">
                <a:solidFill>
                  <a:srgbClr val="4A7FC9"/>
                </a:solidFill>
              </a:rPr>
              <a:t>my</a:t>
            </a:r>
            <a:r>
              <a:rPr lang="it-IT" b="1" dirty="0">
                <a:solidFill>
                  <a:srgbClr val="4A7FC9"/>
                </a:solidFill>
              </a:rPr>
              <a:t> </a:t>
            </a:r>
            <a:r>
              <a:rPr lang="it-IT" b="1" dirty="0" err="1">
                <a:solidFill>
                  <a:srgbClr val="4A7FC9"/>
                </a:solidFill>
              </a:rPr>
              <a:t>wife</a:t>
            </a:r>
            <a:r>
              <a:rPr lang="it-IT" b="1" dirty="0">
                <a:solidFill>
                  <a:srgbClr val="4A7FC9"/>
                </a:solidFill>
              </a:rPr>
              <a:t> and </a:t>
            </a:r>
            <a:r>
              <a:rPr lang="it-IT" b="1" dirty="0" err="1">
                <a:solidFill>
                  <a:srgbClr val="4A7FC9"/>
                </a:solidFill>
              </a:rPr>
              <a:t>Seba</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rmAutofit lnSpcReduction="10000"/>
          </a:bodyPr>
          <a:lstStyle/>
          <a:p>
            <a:pPr marL="0" lvl="0" indent="0" algn="just">
              <a:buNone/>
            </a:pPr>
            <a:endParaRPr lang="en-GB" sz="1500" dirty="0">
              <a:latin typeface="+mj-lt"/>
            </a:endParaRPr>
          </a:p>
          <a:p>
            <a:pPr marL="0" lvl="0" indent="0" algn="just">
              <a:buNone/>
            </a:pPr>
            <a:r>
              <a:rPr lang="en-GB" sz="1500" dirty="0">
                <a:latin typeface="+mj-lt"/>
              </a:rPr>
              <a:t>The unexpected birth of a child with disabilities has many side effects: disappointment at having generated an imperfect child, fear for his future, feelings of desperation and powerlessness. The suffering associated with this kind of event could lead to isolation between parents with consequences on their children as well.</a:t>
            </a:r>
          </a:p>
          <a:p>
            <a:pPr marL="0" lvl="0" indent="0" algn="just">
              <a:buNone/>
            </a:pPr>
            <a:r>
              <a:rPr lang="en-GB" sz="1500" dirty="0">
                <a:latin typeface="+mj-lt"/>
              </a:rPr>
              <a:t> It is </a:t>
            </a:r>
            <a:r>
              <a:rPr lang="en-GB" sz="1500" b="1" dirty="0">
                <a:latin typeface="+mj-lt"/>
              </a:rPr>
              <a:t>fundamental</a:t>
            </a:r>
            <a:r>
              <a:rPr lang="en-GB" sz="1500" dirty="0">
                <a:latin typeface="+mj-lt"/>
              </a:rPr>
              <a:t> that there is </a:t>
            </a:r>
            <a:r>
              <a:rPr lang="en-GB" sz="1500" b="1" dirty="0">
                <a:latin typeface="+mj-lt"/>
              </a:rPr>
              <a:t>psychological support</a:t>
            </a:r>
            <a:r>
              <a:rPr lang="en-GB" sz="1500" dirty="0">
                <a:latin typeface="+mj-lt"/>
              </a:rPr>
              <a:t> for those families in order to create a feeling of hope and to find the energy to deal with the present realities.</a:t>
            </a:r>
          </a:p>
          <a:p>
            <a:pPr marL="0" lvl="0" indent="0" algn="just">
              <a:buNone/>
            </a:pPr>
            <a:r>
              <a:rPr lang="en-GB" sz="1500" dirty="0">
                <a:latin typeface="+mj-lt"/>
              </a:rPr>
              <a:t>In our case, Sebastiano - the older brother, was instrumental in letting us understand that nature had decided a different path for Orlando’s life. </a:t>
            </a:r>
            <a:r>
              <a:rPr lang="en-GB" sz="1500" b="1" dirty="0">
                <a:latin typeface="+mj-lt"/>
              </a:rPr>
              <a:t>We seek happiness in little achievements and the search for well-being. </a:t>
            </a:r>
          </a:p>
          <a:p>
            <a:pPr marL="0" lvl="0" indent="0" algn="just">
              <a:buNone/>
            </a:pPr>
            <a:r>
              <a:rPr lang="en-GB" sz="1500" dirty="0">
                <a:latin typeface="+mj-lt"/>
              </a:rPr>
              <a:t>It is a hard but necessary path in order to be conscious that another dimension of calm without pain exists. Those who have already experienced this situation have the </a:t>
            </a:r>
            <a:r>
              <a:rPr lang="en-GB" sz="1500" b="1" dirty="0">
                <a:latin typeface="+mj-lt"/>
              </a:rPr>
              <a:t>duty to help </a:t>
            </a:r>
            <a:r>
              <a:rPr lang="en-GB" sz="1500" dirty="0">
                <a:latin typeface="+mj-lt"/>
              </a:rPr>
              <a:t>those who are experiencing it for the first time.</a:t>
            </a:r>
          </a:p>
          <a:p>
            <a:pPr marL="0" lvl="0" indent="0" algn="just">
              <a:buNone/>
            </a:pPr>
            <a:r>
              <a:rPr lang="en-GB" sz="1500" dirty="0">
                <a:latin typeface="+mj-lt"/>
              </a:rPr>
              <a:t> </a:t>
            </a:r>
          </a:p>
          <a:p>
            <a:pPr marL="0" lvl="0" indent="0" algn="just">
              <a:buNone/>
            </a:pPr>
            <a:endParaRPr lang="de-DE" sz="1500" b="1" dirty="0"/>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92533" y="6488113"/>
            <a:ext cx="210344" cy="365125"/>
          </a:xfrm>
        </p:spPr>
        <p:txBody>
          <a:bodyPr/>
          <a:lstStyle/>
          <a:p>
            <a:pPr algn="l"/>
            <a:fld id="{1DB91315-ACC4-F047-A845-56B7005F5E5C}" type="slidenum">
              <a:rPr lang="it-IT" dirty="0" smtClean="0">
                <a:solidFill>
                  <a:schemeClr val="bg1"/>
                </a:solidFill>
                <a:latin typeface="+mj-lt"/>
              </a:rPr>
              <a:pPr algn="l"/>
              <a:t>5</a:t>
            </a:fld>
            <a:endParaRPr lang="it-IT" dirty="0">
              <a:solidFill>
                <a:schemeClr val="bg1"/>
              </a:solidFill>
              <a:latin typeface="+mj-lt"/>
            </a:endParaRPr>
          </a:p>
        </p:txBody>
      </p:sp>
      <p:pic>
        <p:nvPicPr>
          <p:cNvPr id="41" name="Immagine 40">
            <a:extLst>
              <a:ext uri="{FF2B5EF4-FFF2-40B4-BE49-F238E27FC236}">
                <a16:creationId xmlns:a16="http://schemas.microsoft.com/office/drawing/2014/main" id="{84A4ADA9-A04F-4C37-A030-BBE7311BAD80}"/>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1190337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fontScale="90000"/>
          </a:bodyPr>
          <a:lstStyle/>
          <a:p>
            <a:pPr algn="ctr"/>
            <a:r>
              <a:rPr lang="it-IT" b="1" dirty="0">
                <a:solidFill>
                  <a:srgbClr val="4A7FC9"/>
                </a:solidFill>
              </a:rPr>
              <a:t>No </a:t>
            </a:r>
            <a:r>
              <a:rPr lang="it-IT" b="1" dirty="0" err="1">
                <a:solidFill>
                  <a:srgbClr val="4A7FC9"/>
                </a:solidFill>
              </a:rPr>
              <a:t>one</a:t>
            </a:r>
            <a:r>
              <a:rPr lang="it-IT" b="1" dirty="0">
                <a:solidFill>
                  <a:srgbClr val="4A7FC9"/>
                </a:solidFill>
              </a:rPr>
              <a:t> </a:t>
            </a:r>
            <a:r>
              <a:rPr lang="it-IT" b="1" dirty="0" err="1">
                <a:solidFill>
                  <a:srgbClr val="4A7FC9"/>
                </a:solidFill>
              </a:rPr>
              <a:t>close</a:t>
            </a:r>
            <a:r>
              <a:rPr lang="it-IT" b="1" dirty="0">
                <a:solidFill>
                  <a:srgbClr val="4A7FC9"/>
                </a:solidFill>
              </a:rPr>
              <a:t> by </a:t>
            </a:r>
            <a:br>
              <a:rPr lang="it-IT" b="1" dirty="0">
                <a:solidFill>
                  <a:srgbClr val="4A7FC9"/>
                </a:solidFill>
              </a:rPr>
            </a:br>
            <a:endParaRPr lang="it-IT" b="1" dirty="0">
              <a:solidFill>
                <a:srgbClr val="4A7FC9"/>
              </a:solidFill>
              <a:cs typeface="Calibri Light"/>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rmAutofit/>
          </a:bodyPr>
          <a:lstStyle/>
          <a:p>
            <a:pPr marL="0" lvl="0" indent="0" algn="just">
              <a:buNone/>
            </a:pPr>
            <a:r>
              <a:rPr lang="en-GB" sz="1500" dirty="0">
                <a:latin typeface="+mj-lt"/>
              </a:rPr>
              <a:t>A rare genetic disease </a:t>
            </a:r>
            <a:r>
              <a:rPr lang="en-GB" sz="1500" b="1" dirty="0">
                <a:latin typeface="+mj-lt"/>
              </a:rPr>
              <a:t>creates fear </a:t>
            </a:r>
            <a:r>
              <a:rPr lang="en-GB" sz="1500" dirty="0">
                <a:latin typeface="+mj-lt"/>
              </a:rPr>
              <a:t>in people who surround the family of the disabled child. The </a:t>
            </a:r>
            <a:r>
              <a:rPr lang="en-GB" sz="1500" b="1" dirty="0">
                <a:latin typeface="+mj-lt"/>
              </a:rPr>
              <a:t>society</a:t>
            </a:r>
            <a:r>
              <a:rPr lang="en-GB" sz="1500" dirty="0">
                <a:latin typeface="+mj-lt"/>
              </a:rPr>
              <a:t> that we live in often does not accept diversity; rather it </a:t>
            </a:r>
            <a:r>
              <a:rPr lang="en-GB" sz="1500" b="1" dirty="0">
                <a:latin typeface="+mj-lt"/>
              </a:rPr>
              <a:t>excludes</a:t>
            </a:r>
            <a:r>
              <a:rPr lang="en-GB" sz="1500" dirty="0">
                <a:latin typeface="+mj-lt"/>
              </a:rPr>
              <a:t> it. </a:t>
            </a:r>
          </a:p>
          <a:p>
            <a:pPr marL="0" lvl="0" indent="0" algn="just">
              <a:buNone/>
            </a:pPr>
            <a:r>
              <a:rPr lang="en-GB" sz="1500" dirty="0">
                <a:latin typeface="+mj-lt"/>
              </a:rPr>
              <a:t>This attitude leads the </a:t>
            </a:r>
            <a:r>
              <a:rPr lang="en-GB" sz="1500" b="1" dirty="0">
                <a:latin typeface="+mj-lt"/>
              </a:rPr>
              <a:t>family</a:t>
            </a:r>
            <a:r>
              <a:rPr lang="en-GB" sz="1500" dirty="0">
                <a:latin typeface="+mj-lt"/>
              </a:rPr>
              <a:t> of a disabled child to </a:t>
            </a:r>
            <a:r>
              <a:rPr lang="en-GB" sz="1500" b="1" dirty="0">
                <a:latin typeface="+mj-lt"/>
              </a:rPr>
              <a:t>isolation</a:t>
            </a:r>
            <a:r>
              <a:rPr lang="en-GB" sz="1500" dirty="0">
                <a:latin typeface="+mj-lt"/>
              </a:rPr>
              <a:t>, to exclusion from social life in order to avoid being judged. </a:t>
            </a:r>
          </a:p>
          <a:p>
            <a:pPr marL="0" lvl="0" indent="0" algn="just">
              <a:buNone/>
            </a:pPr>
            <a:r>
              <a:rPr lang="en-GB" sz="1500" dirty="0">
                <a:latin typeface="+mj-lt"/>
              </a:rPr>
              <a:t>Isolation is the most devastating aspect of a family with a disabled child. The seclusion does </a:t>
            </a:r>
            <a:r>
              <a:rPr lang="en-GB" sz="1500" b="1" dirty="0">
                <a:latin typeface="+mj-lt"/>
              </a:rPr>
              <a:t>not allow progress </a:t>
            </a:r>
            <a:r>
              <a:rPr lang="en-GB" sz="1500" dirty="0">
                <a:latin typeface="+mj-lt"/>
              </a:rPr>
              <a:t>and removes every chance of progress and hope.</a:t>
            </a:r>
          </a:p>
          <a:p>
            <a:pPr marL="0" lvl="0" indent="0" algn="just">
              <a:buNone/>
            </a:pPr>
            <a:r>
              <a:rPr lang="en-GB" sz="1500" dirty="0">
                <a:latin typeface="+mj-lt"/>
              </a:rPr>
              <a:t>Initially it was no different for us. However, we decided to come out of the closet and to bring everything into play to let others know about us. </a:t>
            </a:r>
          </a:p>
          <a:p>
            <a:pPr marL="0" lvl="0" indent="0" algn="just">
              <a:buNone/>
            </a:pPr>
            <a:r>
              <a:rPr lang="en-GB" sz="1500" dirty="0">
                <a:latin typeface="+mj-lt"/>
              </a:rPr>
              <a:t>We understood that what was happening to us was not unique and that turning to others could give us the strength to work on ourselves.  </a:t>
            </a:r>
          </a:p>
          <a:p>
            <a:pPr marL="0" lvl="0" indent="0" algn="just">
              <a:buNone/>
            </a:pPr>
            <a:endParaRPr lang="de-DE" sz="1500" b="1" dirty="0">
              <a:latin typeface="Calibri Light" panose="020F0302020204030204"/>
            </a:endParaRPr>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5767510" cy="523220"/>
          </a:xfrm>
          <a:prstGeom prst="rect">
            <a:avLst/>
          </a:prstGeom>
          <a:noFill/>
        </p:spPr>
        <p:txBody>
          <a:bodyPr wrap="square" lIns="91440" tIns="45720" rIns="91440" bIns="45720" anchor="t">
            <a:spAutoFit/>
          </a:bodyPr>
          <a:lstStyle/>
          <a:p>
            <a:r>
              <a:rPr lang="it-IT" sz="2800" b="0" i="0" dirty="0">
                <a:solidFill>
                  <a:srgbClr val="000000"/>
                </a:solidFill>
                <a:effectLst/>
                <a:latin typeface="Times New Roman"/>
                <a:cs typeface="Times New Roman"/>
              </a:rPr>
              <a:t> </a:t>
            </a:r>
            <a:r>
              <a:rPr lang="en-US" sz="2800" b="0" i="0" u="none" strike="noStrike" dirty="0">
                <a:solidFill>
                  <a:srgbClr val="FFFFFF"/>
                </a:solidFill>
                <a:effectLst/>
                <a:latin typeface="Calibri Light"/>
                <a:cs typeface="Calibri Light"/>
              </a:rPr>
              <a:t>CR² SINAPSI</a:t>
            </a:r>
            <a:r>
              <a:rPr lang="en-US" sz="2800" b="0" i="0" dirty="0">
                <a:solidFill>
                  <a:srgbClr val="000000"/>
                </a:solidFill>
                <a:effectLst/>
                <a:latin typeface="Calibri Light"/>
                <a:cs typeface="Calibri Light"/>
              </a:rPr>
              <a:t>​ OCCHI AZZURRI ONLUS</a:t>
            </a:r>
            <a:endParaRPr lang="it-IT" sz="2800" dirty="0">
              <a:latin typeface="Calibri Light"/>
              <a:cs typeface="Calibri Ligh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75821" y="6497637"/>
            <a:ext cx="353221" cy="365125"/>
          </a:xfrm>
        </p:spPr>
        <p:txBody>
          <a:bodyPr/>
          <a:lstStyle/>
          <a:p>
            <a:pPr algn="l"/>
            <a:fld id="{1DB91315-ACC4-F047-A845-56B7005F5E5C}" type="slidenum">
              <a:rPr lang="it-IT" dirty="0" smtClean="0">
                <a:solidFill>
                  <a:schemeClr val="bg1"/>
                </a:solidFill>
                <a:latin typeface="Calibri Light"/>
                <a:cs typeface="Calibri Light"/>
              </a:rPr>
              <a:pPr algn="l"/>
              <a:t>6</a:t>
            </a:fld>
            <a:endParaRPr lang="it-IT" dirty="0">
              <a:solidFill>
                <a:schemeClr val="bg1"/>
              </a:solidFill>
              <a:latin typeface="Calibri Light"/>
              <a:cs typeface="Calibri Light"/>
            </a:endParaRPr>
          </a:p>
        </p:txBody>
      </p:sp>
      <p:pic>
        <p:nvPicPr>
          <p:cNvPr id="41" name="Immagine 40">
            <a:extLst>
              <a:ext uri="{FF2B5EF4-FFF2-40B4-BE49-F238E27FC236}">
                <a16:creationId xmlns:a16="http://schemas.microsoft.com/office/drawing/2014/main" id="{38F17B09-3A7E-4C0A-A6B4-8D61A2F26365}"/>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4068335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a:bodyPr>
          <a:lstStyle/>
          <a:p>
            <a:pPr algn="ctr"/>
            <a:r>
              <a:rPr lang="it-IT" b="1" dirty="0" err="1">
                <a:solidFill>
                  <a:srgbClr val="4A7FC9"/>
                </a:solidFill>
              </a:rPr>
              <a:t>Pubblic</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rmAutofit/>
          </a:bodyPr>
          <a:lstStyle/>
          <a:p>
            <a:pPr marL="0" lvl="0" indent="0" algn="just">
              <a:buNone/>
            </a:pPr>
            <a:r>
              <a:rPr lang="en-GB" sz="1500" dirty="0">
                <a:latin typeface="+mj-lt"/>
              </a:rPr>
              <a:t>The creation of a non-profit organization made the efforts of a family, our family, public. </a:t>
            </a:r>
          </a:p>
          <a:p>
            <a:pPr marL="0" lvl="0" indent="0" algn="just">
              <a:buNone/>
            </a:pPr>
            <a:r>
              <a:rPr lang="en-GB" sz="1500" dirty="0">
                <a:latin typeface="+mj-lt"/>
              </a:rPr>
              <a:t>Our community responded positively and this model could be replicated elsewhere. The fundamental step was to make our story visible to everyone, not so that we could be assisted, but </a:t>
            </a:r>
            <a:r>
              <a:rPr lang="en-GB" sz="1500" b="1" dirty="0">
                <a:latin typeface="+mj-lt"/>
              </a:rPr>
              <a:t>to create a service that did not exist. </a:t>
            </a:r>
          </a:p>
          <a:p>
            <a:pPr marL="0" lvl="0" indent="0" algn="just">
              <a:buNone/>
            </a:pPr>
            <a:r>
              <a:rPr lang="en-GB" sz="1500" dirty="0">
                <a:latin typeface="+mj-lt"/>
              </a:rPr>
              <a:t>The strength of the initiative is precisely this: not to claim to have different rights but to demand that everyone's specific needs be met. </a:t>
            </a:r>
          </a:p>
          <a:p>
            <a:pPr marL="0" lvl="0" indent="0" algn="just">
              <a:buNone/>
            </a:pPr>
            <a:r>
              <a:rPr lang="en-GB" sz="1500" dirty="0">
                <a:latin typeface="+mj-lt"/>
              </a:rPr>
              <a:t>Going public was a good way of involving everyone in a project that sought to makes ourselves proud of our evolving society and the way it treats its most fragile members.</a:t>
            </a:r>
          </a:p>
          <a:p>
            <a:pPr marL="0" lvl="0" indent="0" algn="just">
              <a:buNone/>
            </a:pPr>
            <a:r>
              <a:rPr lang="en-GB" sz="1500" dirty="0">
                <a:latin typeface="+mj-lt"/>
              </a:rPr>
              <a:t>It is not easy to recount such intimate and often painful issues but by doing so, the discomfort in its true dimensions is revealed and at that point no one can pretend that it does not exist.</a:t>
            </a:r>
          </a:p>
          <a:p>
            <a:pPr marL="0" lvl="0" indent="0" algn="just">
              <a:buNone/>
            </a:pPr>
            <a:endParaRPr lang="de-DE" sz="1500" b="1" dirty="0">
              <a:latin typeface="Calibri Light" panose="020F0302020204030204"/>
            </a:endParaRPr>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42940" y="6497637"/>
            <a:ext cx="359569" cy="365125"/>
          </a:xfrm>
        </p:spPr>
        <p:txBody>
          <a:bodyPr/>
          <a:lstStyle/>
          <a:p>
            <a:pPr algn="l"/>
            <a:fld id="{1DB91315-ACC4-F047-A845-56B7005F5E5C}" type="slidenum">
              <a:rPr lang="it-IT" smtClean="0">
                <a:solidFill>
                  <a:schemeClr val="bg1"/>
                </a:solidFill>
                <a:latin typeface="+mj-lt"/>
              </a:rPr>
              <a:pPr algn="l"/>
              <a:t>7</a:t>
            </a:fld>
            <a:endParaRPr lang="it-IT" dirty="0">
              <a:solidFill>
                <a:schemeClr val="bg1"/>
              </a:solidFill>
              <a:latin typeface="+mj-lt"/>
            </a:endParaRPr>
          </a:p>
        </p:txBody>
      </p:sp>
      <p:pic>
        <p:nvPicPr>
          <p:cNvPr id="41" name="Immagine 40">
            <a:extLst>
              <a:ext uri="{FF2B5EF4-FFF2-40B4-BE49-F238E27FC236}">
                <a16:creationId xmlns:a16="http://schemas.microsoft.com/office/drawing/2014/main" id="{FF761941-8986-43C5-B957-82E05A7BDF77}"/>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910403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a:bodyPr>
          <a:lstStyle/>
          <a:p>
            <a:pPr algn="ctr"/>
            <a:r>
              <a:rPr lang="it-IT" b="1" dirty="0">
                <a:solidFill>
                  <a:srgbClr val="4A7FC9"/>
                </a:solidFill>
              </a:rPr>
              <a:t>Family support</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rmAutofit/>
          </a:bodyPr>
          <a:lstStyle/>
          <a:p>
            <a:pPr marL="0" lvl="0" indent="0" algn="just">
              <a:buNone/>
            </a:pPr>
            <a:r>
              <a:rPr lang="en-GB" sz="1500" dirty="0">
                <a:latin typeface="+mj-lt"/>
              </a:rPr>
              <a:t>Families like ours do not need financial support: they </a:t>
            </a:r>
            <a:r>
              <a:rPr lang="en-GB" sz="1500" b="1" dirty="0">
                <a:latin typeface="+mj-lt"/>
              </a:rPr>
              <a:t>need technical support and specific services.</a:t>
            </a:r>
          </a:p>
          <a:p>
            <a:pPr marL="0" lvl="0" indent="0" algn="just">
              <a:buNone/>
            </a:pPr>
            <a:r>
              <a:rPr lang="en-GB" sz="1500" dirty="0">
                <a:latin typeface="+mj-lt"/>
              </a:rPr>
              <a:t>There is no money to compensate for the sense of emptiness that is felt when entrusting a child to someone that you do not have faith in. It is not a question of assistance, but of responding to the need to replace (in part) the parental figure with trained and highly qualified personnel at certain times of the day.</a:t>
            </a:r>
          </a:p>
          <a:p>
            <a:pPr marL="0" lvl="0" indent="0" algn="just">
              <a:buNone/>
            </a:pPr>
            <a:r>
              <a:rPr lang="en-GB" sz="1500" dirty="0">
                <a:latin typeface="+mj-lt"/>
              </a:rPr>
              <a:t>Family support translates into effective patient support through high-value medical and scientific research. These requirements must always be present in every personalized intervention.</a:t>
            </a:r>
          </a:p>
          <a:p>
            <a:pPr marL="0" lvl="0" indent="0" algn="just">
              <a:buNone/>
            </a:pPr>
            <a:endParaRPr lang="de-DE" sz="1500" b="1" dirty="0"/>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46321" y="6446838"/>
            <a:ext cx="215107" cy="365125"/>
          </a:xfrm>
        </p:spPr>
        <p:txBody>
          <a:bodyPr/>
          <a:lstStyle/>
          <a:p>
            <a:pPr algn="l"/>
            <a:fld id="{1DB91315-ACC4-F047-A845-56B7005F5E5C}" type="slidenum">
              <a:rPr lang="it-IT" smtClean="0">
                <a:solidFill>
                  <a:schemeClr val="bg1"/>
                </a:solidFill>
                <a:latin typeface="+mj-lt"/>
              </a:rPr>
              <a:pPr algn="l"/>
              <a:t>8</a:t>
            </a:fld>
            <a:endParaRPr lang="it-IT" dirty="0">
              <a:solidFill>
                <a:schemeClr val="bg1"/>
              </a:solidFill>
              <a:latin typeface="+mj-lt"/>
            </a:endParaRPr>
          </a:p>
        </p:txBody>
      </p:sp>
      <p:pic>
        <p:nvPicPr>
          <p:cNvPr id="41" name="Immagine 40">
            <a:extLst>
              <a:ext uri="{FF2B5EF4-FFF2-40B4-BE49-F238E27FC236}">
                <a16:creationId xmlns:a16="http://schemas.microsoft.com/office/drawing/2014/main" id="{1788EDCA-14C2-4DA9-A6D7-48878AF0297C}"/>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2107126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6BEF4656-0683-4420-BED2-A1C88CED7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C40C6DFE-A65D-4403-B6BC-B3955D185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61570451-0F79-49FA-9006-DDA34158A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73ED4693-3203-430A-B494-E5572D882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2C81946-966A-4F98-B6D5-39416D856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CFF22F7A-2A49-4D98-8016-E3ADF34E9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5E47559A-3055-4BF1-A481-FF0888273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7FC3188E-62A8-41B8-A8E7-734397100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rgbClr val="FFFFFF">
                  <a:alpha val="35000"/>
                </a:srgb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ACB5179-11E1-483B-9F71-605DFF0DF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2">
              <a:extLst>
                <a:ext uri="{FF2B5EF4-FFF2-40B4-BE49-F238E27FC236}">
                  <a16:creationId xmlns:a16="http://schemas.microsoft.com/office/drawing/2014/main" id="{08077595-049F-4D02-BE55-694962FBD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BD6263D-1C03-40DF-9628-88542C63B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D5A3CBA-EC92-49C5-BA5D-14C628D55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0A3DC5-4E47-4F87-9328-A7B07168B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8B207045-4F4A-4CF9-BD4B-F82BE21BE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A09BB2-6A65-49E5-B6DA-86330A7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A0550FC-A296-4ED3-8025-0857A9AD1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4BB60CD-EF3A-436F-93A3-45DE0D1D8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AB302E06-FB93-40A4-9442-A22CAACB9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rgbClr val="FFFFFF">
                  <a:alpha val="35000"/>
                </a:srgb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37294D15-9328-422C-A53D-A3FE7C394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rgbClr val="FFFFFF">
                  <a:alpha val="35000"/>
                </a:srgb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225D3FA-9D52-4638-8B28-75FA605A4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9EE46D05-61E5-4A82-BDF8-2CB05405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3CC2F79D-17F2-44CB-93AF-FF6E1E184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75C66F41-CC84-445A-A14E-69FB88AB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rgbClr val="FFFFFF">
                  <a:alpha val="35000"/>
                </a:srgb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C4CCB850-8E75-43A0-AE24-BEE25764B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578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32C545C-7CD9-4949-9FBB-16ED48E74A18}"/>
              </a:ext>
            </a:extLst>
          </p:cNvPr>
          <p:cNvSpPr>
            <a:spLocks noGrp="1"/>
          </p:cNvSpPr>
          <p:nvPr>
            <p:ph type="title"/>
          </p:nvPr>
        </p:nvSpPr>
        <p:spPr>
          <a:xfrm>
            <a:off x="570325" y="1172560"/>
            <a:ext cx="3867912" cy="1570481"/>
          </a:xfrm>
        </p:spPr>
        <p:txBody>
          <a:bodyPr>
            <a:normAutofit/>
          </a:bodyPr>
          <a:lstStyle/>
          <a:p>
            <a:pPr algn="ctr"/>
            <a:r>
              <a:rPr lang="it-IT" b="1" dirty="0" err="1">
                <a:solidFill>
                  <a:srgbClr val="4A7FC9"/>
                </a:solidFill>
              </a:rPr>
              <a:t>Medical</a:t>
            </a:r>
            <a:r>
              <a:rPr lang="it-IT" b="1" dirty="0">
                <a:solidFill>
                  <a:srgbClr val="4A7FC9"/>
                </a:solidFill>
              </a:rPr>
              <a:t> </a:t>
            </a:r>
            <a:r>
              <a:rPr lang="it-IT" b="1" dirty="0" err="1">
                <a:solidFill>
                  <a:srgbClr val="4A7FC9"/>
                </a:solidFill>
              </a:rPr>
              <a:t>research</a:t>
            </a:r>
            <a:endParaRPr lang="it-IT" dirty="0">
              <a:solidFill>
                <a:srgbClr val="4A7FC9"/>
              </a:solidFill>
            </a:endParaRPr>
          </a:p>
        </p:txBody>
      </p:sp>
      <p:cxnSp>
        <p:nvCxnSpPr>
          <p:cNvPr id="35" name="Straight Connector 34">
            <a:extLst>
              <a:ext uri="{FF2B5EF4-FFF2-40B4-BE49-F238E27FC236}">
                <a16:creationId xmlns:a16="http://schemas.microsoft.com/office/drawing/2014/main" id="{3E2D009B-70F6-4703-A06F-6829E40A11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4A545F69-D206-C643-8EBD-1E2C1C609C5A}"/>
              </a:ext>
            </a:extLst>
          </p:cNvPr>
          <p:cNvSpPr>
            <a:spLocks noGrp="1"/>
          </p:cNvSpPr>
          <p:nvPr>
            <p:ph idx="1"/>
          </p:nvPr>
        </p:nvSpPr>
        <p:spPr>
          <a:xfrm>
            <a:off x="4983480" y="960120"/>
            <a:ext cx="5513832" cy="4169664"/>
          </a:xfrm>
        </p:spPr>
        <p:txBody>
          <a:bodyPr anchor="ctr">
            <a:normAutofit/>
          </a:bodyPr>
          <a:lstStyle/>
          <a:p>
            <a:pPr marL="0" lvl="0" indent="0" algn="just">
              <a:buNone/>
            </a:pPr>
            <a:r>
              <a:rPr lang="en-GB" sz="1500" dirty="0">
                <a:latin typeface="+mj-lt"/>
              </a:rPr>
              <a:t>Medical-scientific research is the only sensible answer for a family with a disabled child; one must be wary of charlatans and other unverifiable sources. </a:t>
            </a:r>
          </a:p>
          <a:p>
            <a:pPr marL="0" lvl="0" indent="0" algn="just">
              <a:buNone/>
            </a:pPr>
            <a:r>
              <a:rPr lang="en-GB" sz="1500" dirty="0">
                <a:latin typeface="+mj-lt"/>
              </a:rPr>
              <a:t>Every time a family trusts someone, it begins to feed hopes and fears by exposing itself completely, risking disappointments and frustrations. Unfortunately, many unscrupulous people work on the fragility of a families, causing even more serious problems. </a:t>
            </a:r>
          </a:p>
          <a:p>
            <a:pPr marL="0" lvl="0" indent="0" algn="just">
              <a:buNone/>
            </a:pPr>
            <a:r>
              <a:rPr lang="en-GB" sz="1500" dirty="0">
                <a:latin typeface="+mj-lt"/>
              </a:rPr>
              <a:t>It is essential to rely on </a:t>
            </a:r>
            <a:r>
              <a:rPr lang="en-GB" sz="1500" b="1" dirty="0">
                <a:latin typeface="+mj-lt"/>
              </a:rPr>
              <a:t>highly qualified medical personnel </a:t>
            </a:r>
            <a:r>
              <a:rPr lang="en-GB" sz="1500" dirty="0">
                <a:latin typeface="+mj-lt"/>
              </a:rPr>
              <a:t>and to be assisted by established care </a:t>
            </a:r>
            <a:r>
              <a:rPr lang="en-GB" sz="1500" dirty="0" err="1">
                <a:latin typeface="+mj-lt"/>
              </a:rPr>
              <a:t>centers</a:t>
            </a:r>
            <a:r>
              <a:rPr lang="en-GB" sz="1500" dirty="0">
                <a:latin typeface="+mj-lt"/>
              </a:rPr>
              <a:t> because in these facilities the research and medical data are up to date and they can provide the latest and most innovative treatments.</a:t>
            </a:r>
          </a:p>
          <a:p>
            <a:pPr marL="0" lvl="0" indent="0" algn="just">
              <a:buNone/>
            </a:pPr>
            <a:endParaRPr lang="de-DE" sz="1500" b="1" dirty="0"/>
          </a:p>
        </p:txBody>
      </p:sp>
      <p:sp>
        <p:nvSpPr>
          <p:cNvPr id="40" name="CasellaDiTesto 39">
            <a:extLst>
              <a:ext uri="{FF2B5EF4-FFF2-40B4-BE49-F238E27FC236}">
                <a16:creationId xmlns:a16="http://schemas.microsoft.com/office/drawing/2014/main" id="{7636497C-F472-44E6-B124-2E214C490697}"/>
              </a:ext>
            </a:extLst>
          </p:cNvPr>
          <p:cNvSpPr txBox="1"/>
          <p:nvPr/>
        </p:nvSpPr>
        <p:spPr>
          <a:xfrm>
            <a:off x="3292352" y="6089903"/>
            <a:ext cx="8637710" cy="523220"/>
          </a:xfrm>
          <a:prstGeom prst="rect">
            <a:avLst/>
          </a:prstGeom>
          <a:noFill/>
        </p:spPr>
        <p:txBody>
          <a:bodyPr wrap="square">
            <a:spAutoFit/>
          </a:bodyPr>
          <a:lstStyle/>
          <a:p>
            <a:r>
              <a:rPr lang="it-IT" sz="2800" b="0" i="0" dirty="0">
                <a:solidFill>
                  <a:srgbClr val="000000"/>
                </a:solidFill>
                <a:effectLst/>
                <a:latin typeface="Times New Roman" panose="02020603050405020304" pitchFamily="18" charset="0"/>
              </a:rPr>
              <a:t> </a:t>
            </a:r>
            <a:r>
              <a:rPr lang="en-US" sz="2800" b="0" i="0" u="none" strike="noStrike" dirty="0">
                <a:solidFill>
                  <a:srgbClr val="FFFFFF"/>
                </a:solidFill>
                <a:effectLst/>
                <a:latin typeface="+mj-lt"/>
              </a:rPr>
              <a:t>CR² SINAPSI</a:t>
            </a:r>
            <a:r>
              <a:rPr lang="en-US" sz="2800" b="0" i="0" dirty="0">
                <a:solidFill>
                  <a:srgbClr val="000000"/>
                </a:solidFill>
                <a:effectLst/>
                <a:latin typeface="+mj-lt"/>
              </a:rPr>
              <a:t>​ OCCHI AZZURRI ONLUS</a:t>
            </a:r>
            <a:endParaRPr lang="it-IT" sz="2800" dirty="0">
              <a:latin typeface="+mj-lt"/>
            </a:endParaRPr>
          </a:p>
        </p:txBody>
      </p:sp>
      <p:sp>
        <p:nvSpPr>
          <p:cNvPr id="8" name="Segnaposto numero diapositiva 7">
            <a:extLst>
              <a:ext uri="{FF2B5EF4-FFF2-40B4-BE49-F238E27FC236}">
                <a16:creationId xmlns:a16="http://schemas.microsoft.com/office/drawing/2014/main" id="{61E833C0-0B66-4561-8B72-36FF074B261D}"/>
              </a:ext>
            </a:extLst>
          </p:cNvPr>
          <p:cNvSpPr>
            <a:spLocks noGrp="1"/>
          </p:cNvSpPr>
          <p:nvPr>
            <p:ph type="sldNum" sz="quarter" idx="12"/>
          </p:nvPr>
        </p:nvSpPr>
        <p:spPr>
          <a:xfrm>
            <a:off x="11882858" y="6515061"/>
            <a:ext cx="304008" cy="328652"/>
          </a:xfrm>
        </p:spPr>
        <p:txBody>
          <a:bodyPr/>
          <a:lstStyle/>
          <a:p>
            <a:pPr algn="l"/>
            <a:fld id="{1DB91315-ACC4-F047-A845-56B7005F5E5C}" type="slidenum">
              <a:rPr lang="it-IT" smtClean="0">
                <a:solidFill>
                  <a:schemeClr val="bg1"/>
                </a:solidFill>
                <a:latin typeface="+mj-lt"/>
              </a:rPr>
              <a:pPr algn="l"/>
              <a:t>9</a:t>
            </a:fld>
            <a:endParaRPr lang="it-IT" dirty="0">
              <a:solidFill>
                <a:schemeClr val="bg1"/>
              </a:solidFill>
              <a:latin typeface="+mj-lt"/>
            </a:endParaRPr>
          </a:p>
        </p:txBody>
      </p:sp>
      <p:pic>
        <p:nvPicPr>
          <p:cNvPr id="41" name="Immagine 40">
            <a:extLst>
              <a:ext uri="{FF2B5EF4-FFF2-40B4-BE49-F238E27FC236}">
                <a16:creationId xmlns:a16="http://schemas.microsoft.com/office/drawing/2014/main" id="{6585329B-AF42-4207-916D-4864B91F07A9}"/>
              </a:ext>
            </a:extLst>
          </p:cNvPr>
          <p:cNvPicPr>
            <a:picLocks noChangeAspect="1"/>
          </p:cNvPicPr>
          <p:nvPr/>
        </p:nvPicPr>
        <p:blipFill>
          <a:blip r:embed="rId3"/>
          <a:stretch>
            <a:fillRect/>
          </a:stretch>
        </p:blipFill>
        <p:spPr>
          <a:xfrm>
            <a:off x="95510" y="63147"/>
            <a:ext cx="698098" cy="698098"/>
          </a:xfrm>
          <a:prstGeom prst="rect">
            <a:avLst/>
          </a:prstGeom>
        </p:spPr>
      </p:pic>
    </p:spTree>
    <p:extLst>
      <p:ext uri="{BB962C8B-B14F-4D97-AF65-F5344CB8AC3E}">
        <p14:creationId xmlns:p14="http://schemas.microsoft.com/office/powerpoint/2010/main" val="145385033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Template>
  <TotalTime>1511</TotalTime>
  <Words>3186</Words>
  <Application>Microsoft Macintosh PowerPoint</Application>
  <PresentationFormat>Widescreen</PresentationFormat>
  <Paragraphs>227</Paragraphs>
  <Slides>30</Slides>
  <Notes>28</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30</vt:i4>
      </vt:variant>
    </vt:vector>
  </HeadingPairs>
  <TitlesOfParts>
    <vt:vector size="35" baseType="lpstr">
      <vt:lpstr>Arial</vt:lpstr>
      <vt:lpstr>Calibri</vt:lpstr>
      <vt:lpstr>Calibri Light</vt:lpstr>
      <vt:lpstr>Times New Roman</vt:lpstr>
      <vt:lpstr>Tema di Office</vt:lpstr>
      <vt:lpstr>CR²  SINAPSI</vt:lpstr>
      <vt:lpstr>Summary</vt:lpstr>
      <vt:lpstr>Orlando and his family</vt:lpstr>
      <vt:lpstr>From birth to today</vt:lpstr>
      <vt:lpstr>The disability of Orly for me, my wife and Seba</vt:lpstr>
      <vt:lpstr>No one close by  </vt:lpstr>
      <vt:lpstr>Pubblic</vt:lpstr>
      <vt:lpstr>Family support</vt:lpstr>
      <vt:lpstr>Medical research</vt:lpstr>
      <vt:lpstr>Social services</vt:lpstr>
      <vt:lpstr>Summer camp: DESCRIPTION</vt:lpstr>
      <vt:lpstr>Summer camp: DESCRIPTION</vt:lpstr>
      <vt:lpstr>Summer camp: PICTURES</vt:lpstr>
      <vt:lpstr>Summer camp: VIDEO</vt:lpstr>
      <vt:lpstr>Summer camp: RESULTS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CR² SINAPSI PROJECT: PLAN</vt:lpstr>
      <vt:lpstr>CR² SINAPSI PROJECT: VIEWS</vt:lpstr>
      <vt:lpstr>CR² SINAPSI PROJECT: STRATEGY</vt:lpstr>
      <vt:lpstr>Presentazione standard di PowerPoint</vt:lpstr>
      <vt:lpstr>CR² SINAPSI PROJECT: VIDEO</vt:lpstr>
      <vt:lpstr>Susteinability and Replicability</vt:lpstr>
      <vt:lpstr>Sustainability and Replicability</vt:lpstr>
      <vt:lpstr>Sustainability and Replicability</vt:lpstr>
      <vt:lpstr>OCCHI AZZURRI ONLUS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GASPARINI GIULIA</dc:creator>
  <cp:lastModifiedBy>GASPARINI GIULIA</cp:lastModifiedBy>
  <cp:revision>223</cp:revision>
  <cp:lastPrinted>2021-03-18T15:44:40Z</cp:lastPrinted>
  <dcterms:created xsi:type="dcterms:W3CDTF">2021-03-11T11:11:28Z</dcterms:created>
  <dcterms:modified xsi:type="dcterms:W3CDTF">2022-04-20T12:08:27Z</dcterms:modified>
</cp:coreProperties>
</file>